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52" r:id="rId24"/>
    <p:sldId id="353" r:id="rId25"/>
    <p:sldId id="354" r:id="rId26"/>
    <p:sldId id="282" r:id="rId27"/>
    <p:sldId id="283" r:id="rId28"/>
    <p:sldId id="355" r:id="rId29"/>
    <p:sldId id="287" r:id="rId30"/>
    <p:sldId id="288" r:id="rId31"/>
    <p:sldId id="289" r:id="rId32"/>
    <p:sldId id="290" r:id="rId33"/>
    <p:sldId id="291" r:id="rId34"/>
    <p:sldId id="294" r:id="rId35"/>
    <p:sldId id="296" r:id="rId36"/>
    <p:sldId id="298" r:id="rId37"/>
    <p:sldId id="302" r:id="rId38"/>
    <p:sldId id="303" r:id="rId39"/>
    <p:sldId id="304" r:id="rId40"/>
    <p:sldId id="309" r:id="rId41"/>
    <p:sldId id="310" r:id="rId42"/>
    <p:sldId id="356" r:id="rId43"/>
    <p:sldId id="314" r:id="rId44"/>
    <p:sldId id="357" r:id="rId45"/>
    <p:sldId id="359" r:id="rId46"/>
    <p:sldId id="358" r:id="rId47"/>
    <p:sldId id="365" r:id="rId48"/>
    <p:sldId id="330" r:id="rId49"/>
    <p:sldId id="331" r:id="rId50"/>
    <p:sldId id="332" r:id="rId51"/>
    <p:sldId id="360" r:id="rId52"/>
    <p:sldId id="366" r:id="rId53"/>
    <p:sldId id="336" r:id="rId54"/>
    <p:sldId id="337" r:id="rId55"/>
    <p:sldId id="338" r:id="rId56"/>
    <p:sldId id="361" r:id="rId57"/>
    <p:sldId id="362" r:id="rId58"/>
    <p:sldId id="363" r:id="rId59"/>
    <p:sldId id="364" r:id="rId60"/>
    <p:sldId id="347" r:id="rId61"/>
    <p:sldId id="348" r:id="rId62"/>
    <p:sldId id="350" r:id="rId63"/>
  </p:sldIdLst>
  <p:sldSz cx="10058400" cy="10058400"/>
  <p:notesSz cx="10058400" cy="10058400"/>
  <p:defaultTextStyle>
    <a:defPPr>
      <a:defRPr lang="en-US"/>
    </a:defPPr>
    <a:lvl1pPr marL="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8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4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0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6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2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8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AC"/>
    <a:srgbClr val="004AA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>
      <p:cViewPr varScale="1">
        <p:scale>
          <a:sx n="53" d="100"/>
          <a:sy n="53" d="100"/>
        </p:scale>
        <p:origin x="2165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C2651-7C2D-5243-ACD1-2F16194C630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1257300"/>
            <a:ext cx="33940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4840288"/>
            <a:ext cx="80454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9553575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F3914-20AE-864C-B12E-72072EF7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4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8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4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0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6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2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8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F3914-20AE-864C-B12E-72072EF72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20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F3914-20AE-864C-B12E-72072EF722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3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824678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40" y="0"/>
                </a:lnTo>
                <a:lnTo>
                  <a:pt x="1305140" y="28359"/>
                </a:lnTo>
                <a:lnTo>
                  <a:pt x="1305140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40" y="28359"/>
                </a:lnTo>
                <a:lnTo>
                  <a:pt x="1305140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08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7" name="bg object 17"/>
          <p:cNvSpPr/>
          <p:nvPr/>
        </p:nvSpPr>
        <p:spPr>
          <a:xfrm>
            <a:off x="4362373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28" y="0"/>
                </a:lnTo>
                <a:lnTo>
                  <a:pt x="1305128" y="28359"/>
                </a:lnTo>
                <a:lnTo>
                  <a:pt x="1305128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28" y="28359"/>
                </a:lnTo>
                <a:lnTo>
                  <a:pt x="1305128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08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8" name="bg object 18"/>
          <p:cNvSpPr/>
          <p:nvPr/>
        </p:nvSpPr>
        <p:spPr>
          <a:xfrm>
            <a:off x="2900057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40" y="0"/>
                </a:lnTo>
                <a:lnTo>
                  <a:pt x="1305140" y="28359"/>
                </a:lnTo>
                <a:lnTo>
                  <a:pt x="1305140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40" y="28359"/>
                </a:lnTo>
                <a:lnTo>
                  <a:pt x="1305140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21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9" name="bg object 19"/>
          <p:cNvSpPr/>
          <p:nvPr/>
        </p:nvSpPr>
        <p:spPr>
          <a:xfrm>
            <a:off x="5029199" y="2865757"/>
            <a:ext cx="0" cy="381634"/>
          </a:xfrm>
          <a:custGeom>
            <a:avLst/>
            <a:gdLst/>
            <a:ahLst/>
            <a:cxnLst/>
            <a:rect l="l" t="t" r="r" b="b"/>
            <a:pathLst>
              <a:path h="381635">
                <a:moveTo>
                  <a:pt x="0" y="0"/>
                </a:moveTo>
                <a:lnTo>
                  <a:pt x="0" y="381022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0" name="bg object 20"/>
          <p:cNvSpPr/>
          <p:nvPr/>
        </p:nvSpPr>
        <p:spPr>
          <a:xfrm>
            <a:off x="6515317" y="3055599"/>
            <a:ext cx="0" cy="191135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0"/>
                </a:moveTo>
                <a:lnTo>
                  <a:pt x="0" y="190585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1" name="bg object 21"/>
          <p:cNvSpPr/>
          <p:nvPr/>
        </p:nvSpPr>
        <p:spPr>
          <a:xfrm>
            <a:off x="3543080" y="3055599"/>
            <a:ext cx="0" cy="191135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0"/>
                </a:moveTo>
                <a:lnTo>
                  <a:pt x="0" y="190585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2" name="bg object 22"/>
          <p:cNvSpPr/>
          <p:nvPr/>
        </p:nvSpPr>
        <p:spPr>
          <a:xfrm>
            <a:off x="3519496" y="3055528"/>
            <a:ext cx="3020061" cy="0"/>
          </a:xfrm>
          <a:custGeom>
            <a:avLst/>
            <a:gdLst/>
            <a:ahLst/>
            <a:cxnLst/>
            <a:rect l="l" t="t" r="r" b="b"/>
            <a:pathLst>
              <a:path w="3020059">
                <a:moveTo>
                  <a:pt x="3019563" y="0"/>
                </a:moveTo>
                <a:lnTo>
                  <a:pt x="0" y="0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3" name="bg object 23"/>
          <p:cNvSpPr/>
          <p:nvPr/>
        </p:nvSpPr>
        <p:spPr>
          <a:xfrm>
            <a:off x="4529740" y="2493829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637" y="295274"/>
                </a:moveTo>
                <a:lnTo>
                  <a:pt x="100884" y="287770"/>
                </a:lnTo>
                <a:lnTo>
                  <a:pt x="60345" y="266855"/>
                </a:lnTo>
                <a:lnTo>
                  <a:pt x="28419" y="234929"/>
                </a:lnTo>
                <a:lnTo>
                  <a:pt x="7504" y="194390"/>
                </a:lnTo>
                <a:lnTo>
                  <a:pt x="0" y="147637"/>
                </a:lnTo>
                <a:lnTo>
                  <a:pt x="7504" y="100884"/>
                </a:lnTo>
                <a:lnTo>
                  <a:pt x="28419" y="60345"/>
                </a:lnTo>
                <a:lnTo>
                  <a:pt x="60345" y="28419"/>
                </a:lnTo>
                <a:lnTo>
                  <a:pt x="100884" y="7504"/>
                </a:lnTo>
                <a:lnTo>
                  <a:pt x="147637" y="0"/>
                </a:lnTo>
                <a:lnTo>
                  <a:pt x="194390" y="7504"/>
                </a:lnTo>
                <a:lnTo>
                  <a:pt x="234929" y="28419"/>
                </a:lnTo>
                <a:lnTo>
                  <a:pt x="266855" y="60345"/>
                </a:lnTo>
                <a:lnTo>
                  <a:pt x="287770" y="100884"/>
                </a:lnTo>
                <a:lnTo>
                  <a:pt x="295274" y="147637"/>
                </a:lnTo>
                <a:lnTo>
                  <a:pt x="287770" y="194390"/>
                </a:lnTo>
                <a:lnTo>
                  <a:pt x="266855" y="234929"/>
                </a:lnTo>
                <a:lnTo>
                  <a:pt x="234929" y="266855"/>
                </a:lnTo>
                <a:lnTo>
                  <a:pt x="194390" y="287770"/>
                </a:lnTo>
                <a:lnTo>
                  <a:pt x="147637" y="295274"/>
                </a:lnTo>
                <a:close/>
              </a:path>
            </a:pathLst>
          </a:custGeom>
          <a:solidFill>
            <a:srgbClr val="494546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4" name="bg 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4946" y="2532441"/>
            <a:ext cx="225431" cy="2129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75626" y="1033736"/>
            <a:ext cx="4221150" cy="1028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1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1" y="5632704"/>
            <a:ext cx="544068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2AD20-7AC9-2142-BBE7-4E176A7122D4}" type="datetime1">
              <a:rPr lang="en-ID" smtClean="0"/>
              <a:t>09/01/2024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6493" y="2644577"/>
            <a:ext cx="5116195" cy="738809"/>
          </a:xfrm>
        </p:spPr>
        <p:txBody>
          <a:bodyPr lIns="0" tIns="0" rIns="0" bIns="0"/>
          <a:lstStyle>
            <a:lvl1pPr>
              <a:defRPr sz="4801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71A07-B145-7B41-BA14-D4277C276708}" type="datetime1">
              <a:rPr lang="en-ID" smtClean="0"/>
              <a:t>09/01/2024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3"/>
            <a:ext cx="338099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3"/>
            <a:ext cx="338099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9DB00-B387-2640-A5E4-ACEDD4554874}" type="datetime1">
              <a:rPr lang="en-ID" smtClean="0"/>
              <a:t>09/01/2024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9594-33AB-C94A-830B-38DBD6C3FB6E}" type="datetime1">
              <a:rPr lang="en-ID" smtClean="0"/>
              <a:t>09/01/2024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B392D-9B6F-3C47-98DE-6CF84FAE3912}" type="datetime1">
              <a:rPr lang="en-ID" smtClean="0"/>
              <a:t>09/01/2024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9"/>
            <a:ext cx="2089567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6493" y="2644578"/>
            <a:ext cx="511619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34559" y="9250765"/>
            <a:ext cx="1438911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1" y="9354312"/>
            <a:ext cx="178765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3F881-7E2B-6E47-8FBE-E7E74D7716C6}" type="datetime1">
              <a:rPr lang="en-ID" smtClean="0"/>
              <a:t>09/01/2024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740465" y="9250763"/>
            <a:ext cx="128841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34">
        <a:defRPr>
          <a:latin typeface="+mn-lt"/>
          <a:ea typeface="+mn-ea"/>
          <a:cs typeface="+mn-cs"/>
        </a:defRPr>
      </a:lvl2pPr>
      <a:lvl3pPr marL="914468">
        <a:defRPr>
          <a:latin typeface="+mn-lt"/>
          <a:ea typeface="+mn-ea"/>
          <a:cs typeface="+mn-cs"/>
        </a:defRPr>
      </a:lvl3pPr>
      <a:lvl4pPr marL="1371702">
        <a:defRPr>
          <a:latin typeface="+mn-lt"/>
          <a:ea typeface="+mn-ea"/>
          <a:cs typeface="+mn-cs"/>
        </a:defRPr>
      </a:lvl4pPr>
      <a:lvl5pPr marL="1828934">
        <a:defRPr>
          <a:latin typeface="+mn-lt"/>
          <a:ea typeface="+mn-ea"/>
          <a:cs typeface="+mn-cs"/>
        </a:defRPr>
      </a:lvl5pPr>
      <a:lvl6pPr marL="2286168">
        <a:defRPr>
          <a:latin typeface="+mn-lt"/>
          <a:ea typeface="+mn-ea"/>
          <a:cs typeface="+mn-cs"/>
        </a:defRPr>
      </a:lvl6pPr>
      <a:lvl7pPr marL="2743402">
        <a:defRPr>
          <a:latin typeface="+mn-lt"/>
          <a:ea typeface="+mn-ea"/>
          <a:cs typeface="+mn-cs"/>
        </a:defRPr>
      </a:lvl7pPr>
      <a:lvl8pPr marL="3200636">
        <a:defRPr>
          <a:latin typeface="+mn-lt"/>
          <a:ea typeface="+mn-ea"/>
          <a:cs typeface="+mn-cs"/>
        </a:defRPr>
      </a:lvl8pPr>
      <a:lvl9pPr marL="365787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34">
        <a:defRPr>
          <a:latin typeface="+mn-lt"/>
          <a:ea typeface="+mn-ea"/>
          <a:cs typeface="+mn-cs"/>
        </a:defRPr>
      </a:lvl2pPr>
      <a:lvl3pPr marL="914468">
        <a:defRPr>
          <a:latin typeface="+mn-lt"/>
          <a:ea typeface="+mn-ea"/>
          <a:cs typeface="+mn-cs"/>
        </a:defRPr>
      </a:lvl3pPr>
      <a:lvl4pPr marL="1371702">
        <a:defRPr>
          <a:latin typeface="+mn-lt"/>
          <a:ea typeface="+mn-ea"/>
          <a:cs typeface="+mn-cs"/>
        </a:defRPr>
      </a:lvl4pPr>
      <a:lvl5pPr marL="1828934">
        <a:defRPr>
          <a:latin typeface="+mn-lt"/>
          <a:ea typeface="+mn-ea"/>
          <a:cs typeface="+mn-cs"/>
        </a:defRPr>
      </a:lvl5pPr>
      <a:lvl6pPr marL="2286168">
        <a:defRPr>
          <a:latin typeface="+mn-lt"/>
          <a:ea typeface="+mn-ea"/>
          <a:cs typeface="+mn-cs"/>
        </a:defRPr>
      </a:lvl6pPr>
      <a:lvl7pPr marL="2743402">
        <a:defRPr>
          <a:latin typeface="+mn-lt"/>
          <a:ea typeface="+mn-ea"/>
          <a:cs typeface="+mn-cs"/>
        </a:defRPr>
      </a:lvl7pPr>
      <a:lvl8pPr marL="3200636">
        <a:defRPr>
          <a:latin typeface="+mn-lt"/>
          <a:ea typeface="+mn-ea"/>
          <a:cs typeface="+mn-cs"/>
        </a:defRPr>
      </a:lvl8pPr>
      <a:lvl9pPr marL="365787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3" cstate="print"/>
          <a:srcRect b="12065"/>
          <a:stretch/>
        </p:blipFill>
        <p:spPr>
          <a:xfrm>
            <a:off x="1143000" y="2667000"/>
            <a:ext cx="8915400" cy="7391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54230EE-98B2-7C31-A4D4-81282F6B79D6}"/>
              </a:ext>
            </a:extLst>
          </p:cNvPr>
          <p:cNvGrpSpPr/>
          <p:nvPr/>
        </p:nvGrpSpPr>
        <p:grpSpPr>
          <a:xfrm>
            <a:off x="4220465" y="6766596"/>
            <a:ext cx="3090309" cy="2934490"/>
            <a:chOff x="3718423" y="6754619"/>
            <a:chExt cx="3090309" cy="2934490"/>
          </a:xfrm>
        </p:grpSpPr>
        <p:sp>
          <p:nvSpPr>
            <p:cNvPr id="4" name="object 4"/>
            <p:cNvSpPr/>
            <p:nvPr/>
          </p:nvSpPr>
          <p:spPr>
            <a:xfrm>
              <a:off x="3957978" y="9010934"/>
              <a:ext cx="2617942" cy="85873"/>
            </a:xfrm>
            <a:custGeom>
              <a:avLst/>
              <a:gdLst/>
              <a:ahLst/>
              <a:cxnLst/>
              <a:rect l="l" t="t" r="r" b="b"/>
              <a:pathLst>
                <a:path w="2628900" h="85725">
                  <a:moveTo>
                    <a:pt x="0" y="0"/>
                  </a:moveTo>
                  <a:lnTo>
                    <a:pt x="2628899" y="0"/>
                  </a:lnTo>
                  <a:lnTo>
                    <a:pt x="2628899" y="85724"/>
                  </a:lnTo>
                  <a:lnTo>
                    <a:pt x="0" y="85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" name="object 5"/>
            <p:cNvSpPr/>
            <p:nvPr/>
          </p:nvSpPr>
          <p:spPr>
            <a:xfrm>
              <a:off x="3718423" y="6754619"/>
              <a:ext cx="3090309" cy="2070489"/>
            </a:xfrm>
            <a:custGeom>
              <a:avLst/>
              <a:gdLst/>
              <a:ahLst/>
              <a:cxnLst/>
              <a:rect l="l" t="t" r="r" b="b"/>
              <a:pathLst>
                <a:path w="3103245" h="2066925">
                  <a:moveTo>
                    <a:pt x="2929426" y="2066825"/>
                  </a:moveTo>
                  <a:lnTo>
                    <a:pt x="173561" y="2066825"/>
                  </a:lnTo>
                  <a:lnTo>
                    <a:pt x="127422" y="2060630"/>
                  </a:lnTo>
                  <a:lnTo>
                    <a:pt x="85962" y="2043149"/>
                  </a:lnTo>
                  <a:lnTo>
                    <a:pt x="50835" y="2016034"/>
                  </a:lnTo>
                  <a:lnTo>
                    <a:pt x="23696" y="1980939"/>
                  </a:lnTo>
                  <a:lnTo>
                    <a:pt x="6199" y="1939516"/>
                  </a:lnTo>
                  <a:lnTo>
                    <a:pt x="0" y="1893418"/>
                  </a:lnTo>
                  <a:lnTo>
                    <a:pt x="0" y="173419"/>
                  </a:lnTo>
                  <a:lnTo>
                    <a:pt x="6199" y="127320"/>
                  </a:lnTo>
                  <a:lnTo>
                    <a:pt x="23696" y="85895"/>
                  </a:lnTo>
                  <a:lnTo>
                    <a:pt x="50835" y="50796"/>
                  </a:lnTo>
                  <a:lnTo>
                    <a:pt x="85962" y="23678"/>
                  </a:lnTo>
                  <a:lnTo>
                    <a:pt x="127422" y="6195"/>
                  </a:lnTo>
                  <a:lnTo>
                    <a:pt x="173561" y="0"/>
                  </a:lnTo>
                  <a:lnTo>
                    <a:pt x="2929426" y="0"/>
                  </a:lnTo>
                  <a:lnTo>
                    <a:pt x="2975565" y="6195"/>
                  </a:lnTo>
                  <a:lnTo>
                    <a:pt x="3017025" y="23678"/>
                  </a:lnTo>
                  <a:lnTo>
                    <a:pt x="3052152" y="50796"/>
                  </a:lnTo>
                  <a:lnTo>
                    <a:pt x="3079291" y="85895"/>
                  </a:lnTo>
                  <a:lnTo>
                    <a:pt x="3096788" y="127320"/>
                  </a:lnTo>
                  <a:lnTo>
                    <a:pt x="3102988" y="173419"/>
                  </a:lnTo>
                  <a:lnTo>
                    <a:pt x="3102988" y="1893418"/>
                  </a:lnTo>
                  <a:lnTo>
                    <a:pt x="3096788" y="1939516"/>
                  </a:lnTo>
                  <a:lnTo>
                    <a:pt x="3079291" y="1980939"/>
                  </a:lnTo>
                  <a:lnTo>
                    <a:pt x="3052152" y="2016034"/>
                  </a:lnTo>
                  <a:lnTo>
                    <a:pt x="3017025" y="2043149"/>
                  </a:lnTo>
                  <a:lnTo>
                    <a:pt x="2975565" y="2060630"/>
                  </a:lnTo>
                  <a:lnTo>
                    <a:pt x="2929426" y="206682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3829654" y="6823172"/>
              <a:ext cx="2867721" cy="1880297"/>
            </a:xfrm>
            <a:custGeom>
              <a:avLst/>
              <a:gdLst/>
              <a:ahLst/>
              <a:cxnLst/>
              <a:rect l="l" t="t" r="r" b="b"/>
              <a:pathLst>
                <a:path w="2879725" h="1877059">
                  <a:moveTo>
                    <a:pt x="1054963" y="8966"/>
                  </a:moveTo>
                  <a:lnTo>
                    <a:pt x="975690" y="8966"/>
                  </a:lnTo>
                  <a:lnTo>
                    <a:pt x="975690" y="125755"/>
                  </a:lnTo>
                  <a:lnTo>
                    <a:pt x="861225" y="125755"/>
                  </a:lnTo>
                  <a:lnTo>
                    <a:pt x="861225" y="8966"/>
                  </a:lnTo>
                  <a:lnTo>
                    <a:pt x="781951" y="8966"/>
                  </a:lnTo>
                  <a:lnTo>
                    <a:pt x="781951" y="125755"/>
                  </a:lnTo>
                  <a:lnTo>
                    <a:pt x="781951" y="187960"/>
                  </a:lnTo>
                  <a:lnTo>
                    <a:pt x="781951" y="313639"/>
                  </a:lnTo>
                  <a:lnTo>
                    <a:pt x="861225" y="313639"/>
                  </a:lnTo>
                  <a:lnTo>
                    <a:pt x="861225" y="187960"/>
                  </a:lnTo>
                  <a:lnTo>
                    <a:pt x="975690" y="187960"/>
                  </a:lnTo>
                  <a:lnTo>
                    <a:pt x="975690" y="313639"/>
                  </a:lnTo>
                  <a:lnTo>
                    <a:pt x="1054963" y="313639"/>
                  </a:lnTo>
                  <a:lnTo>
                    <a:pt x="1054963" y="187960"/>
                  </a:lnTo>
                  <a:lnTo>
                    <a:pt x="1054963" y="125755"/>
                  </a:lnTo>
                  <a:lnTo>
                    <a:pt x="1054963" y="8966"/>
                  </a:lnTo>
                  <a:close/>
                </a:path>
                <a:path w="2879725" h="1877059">
                  <a:moveTo>
                    <a:pt x="1292364" y="8966"/>
                  </a:moveTo>
                  <a:lnTo>
                    <a:pt x="1118857" y="8966"/>
                  </a:lnTo>
                  <a:lnTo>
                    <a:pt x="1118857" y="74980"/>
                  </a:lnTo>
                  <a:lnTo>
                    <a:pt x="1118857" y="127025"/>
                  </a:lnTo>
                  <a:lnTo>
                    <a:pt x="1118857" y="193040"/>
                  </a:lnTo>
                  <a:lnTo>
                    <a:pt x="1118857" y="246354"/>
                  </a:lnTo>
                  <a:lnTo>
                    <a:pt x="1118857" y="313639"/>
                  </a:lnTo>
                  <a:lnTo>
                    <a:pt x="1292364" y="313639"/>
                  </a:lnTo>
                  <a:lnTo>
                    <a:pt x="1292364" y="246354"/>
                  </a:lnTo>
                  <a:lnTo>
                    <a:pt x="1198130" y="246354"/>
                  </a:lnTo>
                  <a:lnTo>
                    <a:pt x="1198130" y="193040"/>
                  </a:lnTo>
                  <a:lnTo>
                    <a:pt x="1287119" y="193040"/>
                  </a:lnTo>
                  <a:lnTo>
                    <a:pt x="1287119" y="127025"/>
                  </a:lnTo>
                  <a:lnTo>
                    <a:pt x="1198130" y="127025"/>
                  </a:lnTo>
                  <a:lnTo>
                    <a:pt x="1198130" y="74980"/>
                  </a:lnTo>
                  <a:lnTo>
                    <a:pt x="1292364" y="74980"/>
                  </a:lnTo>
                  <a:lnTo>
                    <a:pt x="1292364" y="8966"/>
                  </a:lnTo>
                  <a:close/>
                </a:path>
                <a:path w="2879725" h="1877059">
                  <a:moveTo>
                    <a:pt x="1523720" y="246354"/>
                  </a:moveTo>
                  <a:lnTo>
                    <a:pt x="1428661" y="246354"/>
                  </a:lnTo>
                  <a:lnTo>
                    <a:pt x="1428661" y="8966"/>
                  </a:lnTo>
                  <a:lnTo>
                    <a:pt x="1349387" y="8966"/>
                  </a:lnTo>
                  <a:lnTo>
                    <a:pt x="1349387" y="246354"/>
                  </a:lnTo>
                  <a:lnTo>
                    <a:pt x="1349387" y="313639"/>
                  </a:lnTo>
                  <a:lnTo>
                    <a:pt x="1523720" y="313639"/>
                  </a:lnTo>
                  <a:lnTo>
                    <a:pt x="1523720" y="246354"/>
                  </a:lnTo>
                  <a:close/>
                </a:path>
                <a:path w="2879725" h="1877059">
                  <a:moveTo>
                    <a:pt x="1738884" y="246354"/>
                  </a:moveTo>
                  <a:lnTo>
                    <a:pt x="1643837" y="246354"/>
                  </a:lnTo>
                  <a:lnTo>
                    <a:pt x="1643837" y="8966"/>
                  </a:lnTo>
                  <a:lnTo>
                    <a:pt x="1564563" y="8966"/>
                  </a:lnTo>
                  <a:lnTo>
                    <a:pt x="1564563" y="246354"/>
                  </a:lnTo>
                  <a:lnTo>
                    <a:pt x="1564563" y="313639"/>
                  </a:lnTo>
                  <a:lnTo>
                    <a:pt x="1738884" y="313639"/>
                  </a:lnTo>
                  <a:lnTo>
                    <a:pt x="1738884" y="246354"/>
                  </a:lnTo>
                  <a:close/>
                </a:path>
                <a:path w="2879725" h="1877059">
                  <a:moveTo>
                    <a:pt x="2097620" y="160832"/>
                  </a:moveTo>
                  <a:lnTo>
                    <a:pt x="2090572" y="112534"/>
                  </a:lnTo>
                  <a:lnTo>
                    <a:pt x="2074125" y="76771"/>
                  </a:lnTo>
                  <a:lnTo>
                    <a:pt x="2070074" y="70167"/>
                  </a:lnTo>
                  <a:lnTo>
                    <a:pt x="2038337" y="36156"/>
                  </a:lnTo>
                  <a:lnTo>
                    <a:pt x="2014715" y="20904"/>
                  </a:lnTo>
                  <a:lnTo>
                    <a:pt x="2014715" y="160832"/>
                  </a:lnTo>
                  <a:lnTo>
                    <a:pt x="2014283" y="169748"/>
                  </a:lnTo>
                  <a:lnTo>
                    <a:pt x="1999691" y="208711"/>
                  </a:lnTo>
                  <a:lnTo>
                    <a:pt x="1969084" y="235165"/>
                  </a:lnTo>
                  <a:lnTo>
                    <a:pt x="1928571" y="244881"/>
                  </a:lnTo>
                  <a:lnTo>
                    <a:pt x="1919986" y="244487"/>
                  </a:lnTo>
                  <a:lnTo>
                    <a:pt x="1880984" y="231089"/>
                  </a:lnTo>
                  <a:lnTo>
                    <a:pt x="1853438" y="201790"/>
                  </a:lnTo>
                  <a:lnTo>
                    <a:pt x="1842833" y="160832"/>
                  </a:lnTo>
                  <a:lnTo>
                    <a:pt x="1843252" y="151917"/>
                  </a:lnTo>
                  <a:lnTo>
                    <a:pt x="1857781" y="112941"/>
                  </a:lnTo>
                  <a:lnTo>
                    <a:pt x="1888058" y="86499"/>
                  </a:lnTo>
                  <a:lnTo>
                    <a:pt x="1928571" y="76771"/>
                  </a:lnTo>
                  <a:lnTo>
                    <a:pt x="1937156" y="77165"/>
                  </a:lnTo>
                  <a:lnTo>
                    <a:pt x="1976183" y="90576"/>
                  </a:lnTo>
                  <a:lnTo>
                    <a:pt x="2004085" y="119862"/>
                  </a:lnTo>
                  <a:lnTo>
                    <a:pt x="2014715" y="160832"/>
                  </a:lnTo>
                  <a:lnTo>
                    <a:pt x="2014715" y="20904"/>
                  </a:lnTo>
                  <a:lnTo>
                    <a:pt x="1963953" y="3086"/>
                  </a:lnTo>
                  <a:lnTo>
                    <a:pt x="1928571" y="0"/>
                  </a:lnTo>
                  <a:lnTo>
                    <a:pt x="1910359" y="774"/>
                  </a:lnTo>
                  <a:lnTo>
                    <a:pt x="1860410" y="12319"/>
                  </a:lnTo>
                  <a:lnTo>
                    <a:pt x="1818894" y="36156"/>
                  </a:lnTo>
                  <a:lnTo>
                    <a:pt x="1787410" y="70167"/>
                  </a:lnTo>
                  <a:lnTo>
                    <a:pt x="1766963" y="112534"/>
                  </a:lnTo>
                  <a:lnTo>
                    <a:pt x="1759902" y="160832"/>
                  </a:lnTo>
                  <a:lnTo>
                    <a:pt x="1760689" y="177507"/>
                  </a:lnTo>
                  <a:lnTo>
                    <a:pt x="1772450" y="224066"/>
                  </a:lnTo>
                  <a:lnTo>
                    <a:pt x="1796719" y="263817"/>
                  </a:lnTo>
                  <a:lnTo>
                    <a:pt x="1831644" y="294627"/>
                  </a:lnTo>
                  <a:lnTo>
                    <a:pt x="1876285" y="314718"/>
                  </a:lnTo>
                  <a:lnTo>
                    <a:pt x="1928571" y="321652"/>
                  </a:lnTo>
                  <a:lnTo>
                    <a:pt x="1946617" y="320890"/>
                  </a:lnTo>
                  <a:lnTo>
                    <a:pt x="1996516" y="309321"/>
                  </a:lnTo>
                  <a:lnTo>
                    <a:pt x="2038337" y="285508"/>
                  </a:lnTo>
                  <a:lnTo>
                    <a:pt x="2070074" y="251498"/>
                  </a:lnTo>
                  <a:lnTo>
                    <a:pt x="2090572" y="209130"/>
                  </a:lnTo>
                  <a:lnTo>
                    <a:pt x="2096846" y="177507"/>
                  </a:lnTo>
                  <a:lnTo>
                    <a:pt x="2097620" y="160832"/>
                  </a:lnTo>
                  <a:close/>
                </a:path>
                <a:path w="2879725" h="1877059">
                  <a:moveTo>
                    <a:pt x="2879572" y="619836"/>
                  </a:moveTo>
                  <a:lnTo>
                    <a:pt x="0" y="619836"/>
                  </a:lnTo>
                  <a:lnTo>
                    <a:pt x="0" y="1876463"/>
                  </a:lnTo>
                  <a:lnTo>
                    <a:pt x="2879572" y="1876463"/>
                  </a:lnTo>
                  <a:lnTo>
                    <a:pt x="2879572" y="619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sz="1154" dirty="0"/>
            </a:p>
            <a:p>
              <a:endParaRPr lang="en-ID" sz="1154" dirty="0"/>
            </a:p>
            <a:p>
              <a:endParaRPr lang="en-ID" sz="1154" dirty="0"/>
            </a:p>
            <a:p>
              <a:endParaRPr lang="en-ID" sz="1154" dirty="0"/>
            </a:p>
            <a:p>
              <a:pPr algn="ctr"/>
              <a:r>
                <a:rPr lang="en-US" sz="2000" dirty="0"/>
                <a:t>ISMAIL WAHYU FADILAH</a:t>
              </a:r>
            </a:p>
            <a:p>
              <a:pPr algn="ctr"/>
              <a:r>
                <a:rPr lang="en-US" sz="2000" dirty="0"/>
                <a:t>202010370311339</a:t>
              </a:r>
            </a:p>
            <a:p>
              <a:pPr algn="ctr"/>
              <a:r>
                <a:rPr lang="en-US" sz="2000" dirty="0"/>
                <a:t>CLASS 7D</a:t>
              </a:r>
            </a:p>
            <a:p>
              <a:endParaRPr sz="1154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359" y="7228680"/>
              <a:ext cx="338505" cy="1488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27204" y="7228682"/>
              <a:ext cx="757559" cy="149482"/>
            </a:xfrm>
            <a:custGeom>
              <a:avLst/>
              <a:gdLst/>
              <a:ahLst/>
              <a:cxnLst/>
              <a:rect l="l" t="t" r="r" b="b"/>
              <a:pathLst>
                <a:path w="760729" h="149225">
                  <a:moveTo>
                    <a:pt x="148551" y="0"/>
                  </a:moveTo>
                  <a:lnTo>
                    <a:pt x="110083" y="0"/>
                  </a:lnTo>
                  <a:lnTo>
                    <a:pt x="110083" y="90868"/>
                  </a:lnTo>
                  <a:lnTo>
                    <a:pt x="38658" y="0"/>
                  </a:lnTo>
                  <a:lnTo>
                    <a:pt x="0" y="0"/>
                  </a:lnTo>
                  <a:lnTo>
                    <a:pt x="0" y="148615"/>
                  </a:lnTo>
                  <a:lnTo>
                    <a:pt x="38658" y="148615"/>
                  </a:lnTo>
                  <a:lnTo>
                    <a:pt x="38658" y="57746"/>
                  </a:lnTo>
                  <a:lnTo>
                    <a:pt x="110083" y="148615"/>
                  </a:lnTo>
                  <a:lnTo>
                    <a:pt x="148551" y="148615"/>
                  </a:lnTo>
                  <a:lnTo>
                    <a:pt x="148551" y="0"/>
                  </a:lnTo>
                  <a:close/>
                </a:path>
                <a:path w="760729" h="149225">
                  <a:moveTo>
                    <a:pt x="321373" y="148615"/>
                  </a:moveTo>
                  <a:lnTo>
                    <a:pt x="311531" y="122796"/>
                  </a:lnTo>
                  <a:lnTo>
                    <a:pt x="300342" y="93421"/>
                  </a:lnTo>
                  <a:lnTo>
                    <a:pt x="281495" y="43954"/>
                  </a:lnTo>
                  <a:lnTo>
                    <a:pt x="264756" y="0"/>
                  </a:lnTo>
                  <a:lnTo>
                    <a:pt x="260997" y="0"/>
                  </a:lnTo>
                  <a:lnTo>
                    <a:pt x="260997" y="93421"/>
                  </a:lnTo>
                  <a:lnTo>
                    <a:pt x="226288" y="93421"/>
                  </a:lnTo>
                  <a:lnTo>
                    <a:pt x="243636" y="43954"/>
                  </a:lnTo>
                  <a:lnTo>
                    <a:pt x="260997" y="93421"/>
                  </a:lnTo>
                  <a:lnTo>
                    <a:pt x="260997" y="0"/>
                  </a:lnTo>
                  <a:lnTo>
                    <a:pt x="222542" y="0"/>
                  </a:lnTo>
                  <a:lnTo>
                    <a:pt x="165912" y="148615"/>
                  </a:lnTo>
                  <a:lnTo>
                    <a:pt x="207149" y="148615"/>
                  </a:lnTo>
                  <a:lnTo>
                    <a:pt x="216014" y="122796"/>
                  </a:lnTo>
                  <a:lnTo>
                    <a:pt x="271259" y="122796"/>
                  </a:lnTo>
                  <a:lnTo>
                    <a:pt x="280136" y="148615"/>
                  </a:lnTo>
                  <a:lnTo>
                    <a:pt x="321373" y="148615"/>
                  </a:lnTo>
                  <a:close/>
                </a:path>
                <a:path w="760729" h="149225">
                  <a:moveTo>
                    <a:pt x="518058" y="148615"/>
                  </a:moveTo>
                  <a:lnTo>
                    <a:pt x="492810" y="0"/>
                  </a:lnTo>
                  <a:lnTo>
                    <a:pt x="454533" y="0"/>
                  </a:lnTo>
                  <a:lnTo>
                    <a:pt x="424942" y="79235"/>
                  </a:lnTo>
                  <a:lnTo>
                    <a:pt x="395147" y="0"/>
                  </a:lnTo>
                  <a:lnTo>
                    <a:pt x="356870" y="0"/>
                  </a:lnTo>
                  <a:lnTo>
                    <a:pt x="331622" y="148615"/>
                  </a:lnTo>
                  <a:lnTo>
                    <a:pt x="370103" y="148615"/>
                  </a:lnTo>
                  <a:lnTo>
                    <a:pt x="382917" y="63080"/>
                  </a:lnTo>
                  <a:lnTo>
                    <a:pt x="416255" y="148615"/>
                  </a:lnTo>
                  <a:lnTo>
                    <a:pt x="431647" y="148615"/>
                  </a:lnTo>
                  <a:lnTo>
                    <a:pt x="466763" y="63080"/>
                  </a:lnTo>
                  <a:lnTo>
                    <a:pt x="479590" y="148615"/>
                  </a:lnTo>
                  <a:lnTo>
                    <a:pt x="518058" y="148615"/>
                  </a:lnTo>
                  <a:close/>
                </a:path>
                <a:path w="760729" h="149225">
                  <a:moveTo>
                    <a:pt x="627151" y="215"/>
                  </a:moveTo>
                  <a:lnTo>
                    <a:pt x="542518" y="215"/>
                  </a:lnTo>
                  <a:lnTo>
                    <a:pt x="542518" y="33223"/>
                  </a:lnTo>
                  <a:lnTo>
                    <a:pt x="542518" y="57340"/>
                  </a:lnTo>
                  <a:lnTo>
                    <a:pt x="542518" y="90347"/>
                  </a:lnTo>
                  <a:lnTo>
                    <a:pt x="542518" y="115735"/>
                  </a:lnTo>
                  <a:lnTo>
                    <a:pt x="542518" y="148742"/>
                  </a:lnTo>
                  <a:lnTo>
                    <a:pt x="627151" y="148742"/>
                  </a:lnTo>
                  <a:lnTo>
                    <a:pt x="627151" y="115735"/>
                  </a:lnTo>
                  <a:lnTo>
                    <a:pt x="581190" y="115735"/>
                  </a:lnTo>
                  <a:lnTo>
                    <a:pt x="581190" y="90347"/>
                  </a:lnTo>
                  <a:lnTo>
                    <a:pt x="624598" y="90347"/>
                  </a:lnTo>
                  <a:lnTo>
                    <a:pt x="624598" y="57340"/>
                  </a:lnTo>
                  <a:lnTo>
                    <a:pt x="581190" y="57340"/>
                  </a:lnTo>
                  <a:lnTo>
                    <a:pt x="581190" y="33223"/>
                  </a:lnTo>
                  <a:lnTo>
                    <a:pt x="627151" y="33223"/>
                  </a:lnTo>
                  <a:lnTo>
                    <a:pt x="627151" y="215"/>
                  </a:lnTo>
                  <a:close/>
                </a:path>
                <a:path w="760729" h="149225">
                  <a:moveTo>
                    <a:pt x="760717" y="0"/>
                  </a:moveTo>
                  <a:lnTo>
                    <a:pt x="722045" y="0"/>
                  </a:lnTo>
                  <a:lnTo>
                    <a:pt x="722045" y="148615"/>
                  </a:lnTo>
                  <a:lnTo>
                    <a:pt x="760717" y="148615"/>
                  </a:lnTo>
                  <a:lnTo>
                    <a:pt x="760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9109" y="7224532"/>
              <a:ext cx="109431" cy="157159"/>
            </a:xfrm>
            <a:prstGeom prst="rect">
              <a:avLst/>
            </a:prstGeom>
          </p:spPr>
        </p:pic>
        <p:sp>
          <p:nvSpPr>
            <p:cNvPr id="10" name="object 10"/>
            <p:cNvSpPr txBox="1"/>
            <p:nvPr/>
          </p:nvSpPr>
          <p:spPr>
            <a:xfrm>
              <a:off x="4673819" y="9234626"/>
              <a:ext cx="1221105" cy="4544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17147" marR="5081" indent="-5081">
                <a:lnSpc>
                  <a:spcPct val="103400"/>
                </a:lnSpc>
                <a:spcBef>
                  <a:spcPts val="76"/>
                </a:spcBef>
              </a:pPr>
              <a:r>
                <a:rPr sz="1450" spc="-76" dirty="0">
                  <a:solidFill>
                    <a:srgbClr val="FFFFFF"/>
                  </a:solidFill>
                  <a:latin typeface="Trebuchet MS"/>
                  <a:cs typeface="Trebuchet MS"/>
                </a:rPr>
                <a:t>W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40" dirty="0">
                  <a:solidFill>
                    <a:srgbClr val="FFFFFF"/>
                  </a:solidFill>
                  <a:latin typeface="Trebuchet MS"/>
                  <a:cs typeface="Trebuchet MS"/>
                </a:rPr>
                <a:t>R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79" dirty="0">
                  <a:solidFill>
                    <a:srgbClr val="FFFFFF"/>
                  </a:solidFill>
                  <a:latin typeface="Trebuchet MS"/>
                  <a:cs typeface="Trebuchet MS"/>
                </a:rPr>
                <a:t>I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91" dirty="0">
                  <a:solidFill>
                    <a:srgbClr val="FFFFFF"/>
                  </a:solidFill>
                  <a:latin typeface="Trebuchet MS"/>
                  <a:cs typeface="Trebuchet MS"/>
                </a:rPr>
                <a:t>T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91" dirty="0">
                  <a:solidFill>
                    <a:srgbClr val="FFFFFF"/>
                  </a:solidFill>
                  <a:latin typeface="Trebuchet MS"/>
                  <a:cs typeface="Trebuchet MS"/>
                </a:rPr>
                <a:t>T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45" dirty="0">
                  <a:solidFill>
                    <a:srgbClr val="FFFFFF"/>
                  </a:solidFill>
                  <a:latin typeface="Trebuchet MS"/>
                  <a:cs typeface="Trebuchet MS"/>
                </a:rPr>
                <a:t>E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6" dirty="0">
                  <a:solidFill>
                    <a:srgbClr val="FFFFFF"/>
                  </a:solidFill>
                  <a:latin typeface="Trebuchet MS"/>
                  <a:cs typeface="Trebuchet MS"/>
                </a:rPr>
                <a:t>N</a:t>
              </a:r>
              <a:r>
                <a:rPr sz="145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B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45" dirty="0">
                  <a:solidFill>
                    <a:srgbClr val="FFFFFF"/>
                  </a:solidFill>
                  <a:latin typeface="Trebuchet MS"/>
                  <a:cs typeface="Trebuchet MS"/>
                </a:rPr>
                <a:t>Y  </a:t>
              </a:r>
              <a:r>
                <a:rPr sz="1450" spc="-64" dirty="0">
                  <a:solidFill>
                    <a:srgbClr val="FFFFFF"/>
                  </a:solidFill>
                  <a:latin typeface="Trebuchet MS"/>
                  <a:cs typeface="Trebuchet MS"/>
                </a:rPr>
                <a:t>H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210" dirty="0">
                  <a:solidFill>
                    <a:srgbClr val="FFFFFF"/>
                  </a:solidFill>
                  <a:latin typeface="Trebuchet MS"/>
                  <a:cs typeface="Trebuchet MS"/>
                </a:rPr>
                <a:t>C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79" dirty="0">
                  <a:solidFill>
                    <a:srgbClr val="FFFFFF"/>
                  </a:solidFill>
                  <a:latin typeface="Trebuchet MS"/>
                  <a:cs typeface="Trebuchet MS"/>
                </a:rPr>
                <a:t>I</a:t>
              </a:r>
              <a:r>
                <a:rPr sz="145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191" dirty="0">
                  <a:solidFill>
                    <a:srgbClr val="FFFFFF"/>
                  </a:solidFill>
                  <a:latin typeface="Trebuchet MS"/>
                  <a:cs typeface="Trebuchet MS"/>
                </a:rPr>
                <a:t>G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40" dirty="0">
                  <a:solidFill>
                    <a:srgbClr val="FFFFFF"/>
                  </a:solidFill>
                  <a:latin typeface="Trebuchet MS"/>
                  <a:cs typeface="Trebuchet MS"/>
                </a:rPr>
                <a:t>R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191" dirty="0">
                  <a:solidFill>
                    <a:srgbClr val="FFFFFF"/>
                  </a:solidFill>
                  <a:latin typeface="Trebuchet MS"/>
                  <a:cs typeface="Trebuchet MS"/>
                </a:rPr>
                <a:t>O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5" dirty="0">
                  <a:solidFill>
                    <a:srgbClr val="FFFFFF"/>
                  </a:solidFill>
                  <a:latin typeface="Trebuchet MS"/>
                  <a:cs typeface="Trebuchet MS"/>
                </a:rPr>
                <a:t>U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P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76504" y="305556"/>
            <a:ext cx="6475044" cy="20528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sz="13101" b="1" dirty="0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sz="13101" b="1" dirty="0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sz="13252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0958" y="777332"/>
            <a:ext cx="246349" cy="695670"/>
          </a:xfrm>
          <a:prstGeom prst="rect">
            <a:avLst/>
          </a:prstGeom>
        </p:spPr>
        <p:txBody>
          <a:bodyPr vert="vert270" wrap="square" lIns="0" tIns="26669" rIns="0" bIns="0" rtlCol="0">
            <a:spAutoFit/>
          </a:bodyPr>
          <a:lstStyle/>
          <a:p>
            <a:pPr marL="12701">
              <a:spcBef>
                <a:spcPts val="210"/>
              </a:spcBef>
            </a:pPr>
            <a:r>
              <a:rPr sz="1601" spc="-149" dirty="0">
                <a:latin typeface="Verdana"/>
                <a:cs typeface="Verdana"/>
              </a:rPr>
              <a:t>th</a:t>
            </a:r>
            <a:r>
              <a:rPr sz="1601" dirty="0">
                <a:latin typeface="Verdana"/>
                <a:cs typeface="Verdana"/>
              </a:rPr>
              <a:t>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4400" y="2156062"/>
            <a:ext cx="4809026" cy="626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</a:t>
            </a:r>
            <a:r>
              <a:rPr lang="en-US" sz="1301" dirty="0">
                <a:latin typeface="Verdana"/>
                <a:cs typeface="Verdana"/>
              </a:rPr>
              <a:t> </a:t>
            </a:r>
            <a:r>
              <a:rPr lang="en-ID" sz="1301" dirty="0">
                <a:latin typeface="Verdana"/>
                <a:cs typeface="Verdana"/>
              </a:rPr>
              <a:t>quality User Requirement</a:t>
            </a:r>
          </a:p>
          <a:p>
            <a:pPr marL="12701">
              <a:spcBef>
                <a:spcPts val="100"/>
              </a:spcBef>
            </a:pPr>
            <a:endParaRPr sz="130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165167" y="1123992"/>
            <a:ext cx="2695575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SWOT analysis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8053706" y="915670"/>
            <a:ext cx="1014094" cy="532130"/>
            <a:chOff x="5981679" y="781105"/>
            <a:chExt cx="1014094" cy="532130"/>
          </a:xfrm>
        </p:grpSpPr>
        <p:sp>
          <p:nvSpPr>
            <p:cNvPr id="32" name="object 32"/>
            <p:cNvSpPr/>
            <p:nvPr/>
          </p:nvSpPr>
          <p:spPr>
            <a:xfrm>
              <a:off x="6163510" y="96293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60</a:t>
              </a:r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981679" y="78110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71592"/>
              <a:ext cx="108584" cy="165592"/>
            </a:xfrm>
            <a:prstGeom prst="rect">
              <a:avLst/>
            </a:prstGeom>
          </p:spPr>
        </p:pic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B0DED138-FEC9-AF52-3F57-6A8F4C34F8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22538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51971472-D16B-3C14-84C8-75C2075C1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048125"/>
              </p:ext>
            </p:extLst>
          </p:nvPr>
        </p:nvGraphicFramePr>
        <p:xfrm>
          <a:off x="1143000" y="2667000"/>
          <a:ext cx="7848000" cy="7219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165874383"/>
                    </a:ext>
                  </a:extLst>
                </a:gridCol>
                <a:gridCol w="6324000">
                  <a:extLst>
                    <a:ext uri="{9D8B030D-6E8A-4147-A177-3AD203B41FA5}">
                      <a16:colId xmlns:a16="http://schemas.microsoft.com/office/drawing/2014/main" val="4128020719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ID" sz="1000" b="1" spc="79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Strength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54111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Advantages?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Memungkinan interverensi pendidikan dengan tekonologi terbaru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680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36" dirty="0">
                          <a:latin typeface="Trebuchet MS"/>
                          <a:cs typeface="Trebuchet MS"/>
                        </a:rPr>
                        <a:t>Uniqueness? </a:t>
                      </a:r>
                      <a:r>
                        <a:rPr lang="en-ID" sz="1000" spc="40" dirty="0">
                          <a:latin typeface="Trebuchet MS"/>
                          <a:cs typeface="Trebuchet M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Memberikan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manfaat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pembelajaran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lebih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efesien</a:t>
                      </a:r>
                      <a:r>
                        <a:rPr lang="en-ID" sz="1000" dirty="0"/>
                        <a:t> dan wort </a:t>
                      </a:r>
                      <a:r>
                        <a:rPr lang="en-ID" sz="1000" dirty="0" err="1"/>
                        <a:t>dalam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cangkup</a:t>
                      </a:r>
                      <a:endParaRPr lang="en-ID" sz="1000" dirty="0"/>
                    </a:p>
                    <a:p>
                      <a:r>
                        <a:rPr lang="en-ID" sz="1000" dirty="0" err="1"/>
                        <a:t>waktu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dimaksimalkan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1536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15" dirty="0">
                          <a:latin typeface="Trebuchet MS"/>
                          <a:cs typeface="Trebuchet MS"/>
                        </a:rPr>
                        <a:t>Selling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Points?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Memungkinkan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Mereka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menemukan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jati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diri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mereka</a:t>
                      </a:r>
                      <a:r>
                        <a:rPr lang="en-ID" sz="1000" dirty="0"/>
                        <a:t> agar </a:t>
                      </a:r>
                      <a:r>
                        <a:rPr lang="en-ID" sz="1000" dirty="0" err="1"/>
                        <a:t>tidak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bingung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saat</a:t>
                      </a:r>
                      <a:endParaRPr lang="en-ID" sz="1000" dirty="0"/>
                    </a:p>
                    <a:p>
                      <a:r>
                        <a:rPr lang="en-ID" sz="1000" dirty="0" err="1"/>
                        <a:t>menentukan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pekerjaan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mereka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871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Skills?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Menyediakan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kebutuhan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dibutuhkan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dalam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pengenalan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minat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bakat</a:t>
                      </a:r>
                      <a:r>
                        <a:rPr lang="en-ID" sz="1000" dirty="0"/>
                        <a:t> dan \</a:t>
                      </a:r>
                    </a:p>
                    <a:p>
                      <a:r>
                        <a:rPr lang="en-ID" sz="1000" dirty="0" err="1"/>
                        <a:t>pembelajaran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tepat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mereka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sukai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6611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7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86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10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Weaknesses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060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6" dirty="0">
                          <a:latin typeface="Trebuchet MS"/>
                          <a:cs typeface="Trebuchet MS"/>
                        </a:rPr>
                        <a:t>Limitations? 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Tidak semua perangkat dapat megakses aplikasi pembelajaran ini.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9837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Lack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1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21" dirty="0">
                          <a:latin typeface="Trebuchet MS"/>
                          <a:cs typeface="Trebuchet MS"/>
                        </a:rPr>
                        <a:t>effort?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Memerlukan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kawasan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infrastruktur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memadai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koneksi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internetnya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220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5" dirty="0">
                          <a:latin typeface="Trebuchet MS"/>
                          <a:cs typeface="Trebuchet MS"/>
                        </a:rPr>
                        <a:t>Problems?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Pengenalan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materi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minat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hanya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bisa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diakses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secara</a:t>
                      </a:r>
                      <a:r>
                        <a:rPr lang="en-ID" sz="1000" dirty="0"/>
                        <a:t> digital, </a:t>
                      </a:r>
                      <a:r>
                        <a:rPr lang="en-ID" sz="1000" dirty="0" err="1"/>
                        <a:t>sehingga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tidak</a:t>
                      </a:r>
                      <a:endParaRPr lang="en-ID" sz="1000" dirty="0"/>
                    </a:p>
                    <a:p>
                      <a:r>
                        <a:rPr lang="en-ID" sz="1000" dirty="0" err="1"/>
                        <a:t>ada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pengenalan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secara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langsung</a:t>
                      </a:r>
                      <a:r>
                        <a:rPr lang="en-ID" sz="1000" dirty="0"/>
                        <a:t>/Offline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7941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36" dirty="0">
                          <a:latin typeface="Trebuchet MS"/>
                          <a:cs typeface="Trebuchet MS"/>
                        </a:rPr>
                        <a:t>Poor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6" dirty="0">
                          <a:latin typeface="Trebuchet MS"/>
                          <a:cs typeface="Trebuchet MS"/>
                        </a:rPr>
                        <a:t>strategy?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-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5440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-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5584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79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Opportunities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6831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1" dirty="0">
                          <a:latin typeface="Trebuchet MS"/>
                          <a:cs typeface="Trebuchet MS"/>
                        </a:rPr>
                        <a:t>Improvements?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Pengembangan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penerapan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teknologi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pengenalan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minat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bakat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dapat</a:t>
                      </a:r>
                      <a:r>
                        <a:rPr lang="en-ID" sz="1000" dirty="0"/>
                        <a:t> </a:t>
                      </a:r>
                    </a:p>
                    <a:p>
                      <a:r>
                        <a:rPr lang="en-ID" sz="1000" dirty="0" err="1"/>
                        <a:t>dapat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memberikan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peluang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baru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bagi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pengembangan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aplikasi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inovatif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8613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spc="21" dirty="0">
                          <a:latin typeface="Trebuchet MS"/>
                          <a:cs typeface="Trebuchet MS"/>
                        </a:rPr>
                        <a:t>Performance</a:t>
                      </a:r>
                      <a:r>
                        <a:rPr lang="en-US" sz="1000" spc="15" dirty="0">
                          <a:latin typeface="Trebuchet MS"/>
                          <a:cs typeface="Trebuchet MS"/>
                        </a:rPr>
                        <a:t>?</a:t>
                      </a:r>
                      <a:endParaRPr lang="en-ID" sz="1000" spc="21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Dapat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mudah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mereka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menemukan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minat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bakat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mereka</a:t>
                      </a:r>
                      <a:r>
                        <a:rPr lang="en-ID" sz="1000" dirty="0"/>
                        <a:t> agar </a:t>
                      </a:r>
                      <a:r>
                        <a:rPr lang="en-ID" sz="1000" dirty="0" err="1"/>
                        <a:t>tidak</a:t>
                      </a:r>
                      <a:r>
                        <a:rPr lang="en-ID" sz="1000" dirty="0"/>
                        <a:t> </a:t>
                      </a:r>
                    </a:p>
                    <a:p>
                      <a:r>
                        <a:rPr lang="en-ID" sz="1000" dirty="0"/>
                        <a:t>salah </a:t>
                      </a:r>
                      <a:r>
                        <a:rPr lang="en-ID" sz="1000" dirty="0" err="1"/>
                        <a:t>saat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menempuh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jenjang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lebih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tinggi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272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Opportunities?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-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908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40" dirty="0">
                          <a:latin typeface="Trebuchet MS"/>
                          <a:cs typeface="Trebuchet MS"/>
                        </a:rPr>
                        <a:t>Consumer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behavior?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-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2904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-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045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64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Threats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2584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External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6" dirty="0">
                          <a:latin typeface="Trebuchet MS"/>
                          <a:cs typeface="Trebuchet MS"/>
                        </a:rPr>
                        <a:t>trouble?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Kemungkinan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terjadinya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penyerangan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ciber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karena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kerentanan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sistem</a:t>
                      </a:r>
                      <a:endParaRPr lang="en-ID" sz="1000" dirty="0"/>
                    </a:p>
                    <a:p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dapat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menyebabkan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aplikasi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tidak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dapat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diakses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atau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mengganggu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pemikat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8296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9" dirty="0">
                          <a:latin typeface="Trebuchet MS"/>
                          <a:cs typeface="Trebuchet MS"/>
                        </a:rPr>
                        <a:t>obstacles?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Memungkinkan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terjadinya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kesenjangan</a:t>
                      </a:r>
                      <a:r>
                        <a:rPr lang="en-ID" sz="1000" dirty="0"/>
                        <a:t> digital </a:t>
                      </a:r>
                      <a:r>
                        <a:rPr lang="en-ID" sz="1000" dirty="0" err="1"/>
                        <a:t>antara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pelajar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tidak</a:t>
                      </a:r>
                      <a:endParaRPr lang="en-ID" sz="1000" dirty="0"/>
                    </a:p>
                    <a:p>
                      <a:r>
                        <a:rPr lang="en-ID" sz="1000" dirty="0" err="1"/>
                        <a:t>memiliki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akses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aplikasi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memiliki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akses</a:t>
                      </a:r>
                      <a:r>
                        <a:rPr lang="en-ID" sz="1000" dirty="0"/>
                        <a:t>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570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1" dirty="0">
                          <a:latin typeface="Trebuchet MS"/>
                          <a:cs typeface="Trebuchet MS"/>
                        </a:rPr>
                        <a:t>Trends?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-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00407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7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-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35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3000" y="1123352"/>
            <a:ext cx="557877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Competitor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6446" y="2367938"/>
            <a:ext cx="175958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DIRECT COMPETITION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91565" y="5231353"/>
            <a:ext cx="122174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USER REVIEWS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738446" y="2367938"/>
            <a:ext cx="1929763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INDIRECT COMPETITION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8053706" y="915670"/>
            <a:ext cx="1014094" cy="532130"/>
            <a:chOff x="5981713" y="1414963"/>
            <a:chExt cx="1014094" cy="532130"/>
          </a:xfrm>
        </p:grpSpPr>
        <p:sp>
          <p:nvSpPr>
            <p:cNvPr id="36" name="object 36"/>
            <p:cNvSpPr/>
            <p:nvPr/>
          </p:nvSpPr>
          <p:spPr>
            <a:xfrm>
              <a:off x="6163544" y="15967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981713" y="141496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91" y="1505450"/>
              <a:ext cx="108584" cy="1655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EA8F5B7-9731-70D3-FAFE-BD1890DF1F33}"/>
              </a:ext>
            </a:extLst>
          </p:cNvPr>
          <p:cNvSpPr txBox="1"/>
          <p:nvPr/>
        </p:nvSpPr>
        <p:spPr>
          <a:xfrm>
            <a:off x="1166446" y="2686494"/>
            <a:ext cx="3329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Ruang Guru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Quipper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B83168-2B40-BBD3-6554-2AADEEEFB194}"/>
              </a:ext>
            </a:extLst>
          </p:cNvPr>
          <p:cNvSpPr txBox="1"/>
          <p:nvPr/>
        </p:nvSpPr>
        <p:spPr>
          <a:xfrm>
            <a:off x="5738446" y="2671427"/>
            <a:ext cx="33293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onsite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DE9760-1B91-FBD0-B218-D88D500C4AF4}"/>
              </a:ext>
            </a:extLst>
          </p:cNvPr>
          <p:cNvSpPr txBox="1"/>
          <p:nvPr/>
        </p:nvSpPr>
        <p:spPr>
          <a:xfrm>
            <a:off x="1161085" y="5562600"/>
            <a:ext cx="7924800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D" sz="1400" dirty="0"/>
              <a:t>Ruang Guru</a:t>
            </a:r>
          </a:p>
          <a:p>
            <a:r>
              <a:rPr lang="en-US" sz="1400" dirty="0" err="1"/>
              <a:t>Sebuah</a:t>
            </a:r>
            <a:r>
              <a:rPr lang="en-US" sz="1400" dirty="0"/>
              <a:t> platform </a:t>
            </a:r>
            <a:r>
              <a:rPr lang="en-US" sz="1400" dirty="0" err="1"/>
              <a:t>pembelajaran</a:t>
            </a:r>
            <a:r>
              <a:rPr lang="en-US" sz="1400" dirty="0"/>
              <a:t> online yang </a:t>
            </a:r>
            <a:r>
              <a:rPr lang="en-US" sz="1400" dirty="0" err="1"/>
              <a:t>menyediakan</a:t>
            </a:r>
            <a:r>
              <a:rPr lang="en-US" sz="1400" dirty="0"/>
              <a:t> </a:t>
            </a:r>
            <a:r>
              <a:rPr lang="en-US" sz="1400" dirty="0" err="1"/>
              <a:t>berbagai</a:t>
            </a:r>
            <a:r>
              <a:rPr lang="en-US" sz="1400" dirty="0"/>
              <a:t> </a:t>
            </a:r>
            <a:r>
              <a:rPr lang="en-US" sz="1400" dirty="0" err="1"/>
              <a:t>materi</a:t>
            </a:r>
            <a:r>
              <a:rPr lang="en-US" sz="1400" dirty="0"/>
              <a:t> </a:t>
            </a:r>
            <a:r>
              <a:rPr lang="en-US" sz="1400" dirty="0" err="1"/>
              <a:t>pembelajaran</a:t>
            </a:r>
            <a:r>
              <a:rPr lang="en-US" sz="1400" dirty="0"/>
              <a:t> </a:t>
            </a:r>
            <a:r>
              <a:rPr lang="en-US" sz="1400" dirty="0" err="1"/>
              <a:t>mulai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SD - SMA, yang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diakses</a:t>
            </a:r>
            <a:r>
              <a:rPr lang="en-US" sz="1400" dirty="0"/>
              <a:t> </a:t>
            </a:r>
            <a:r>
              <a:rPr lang="en-US" sz="1400" dirty="0" err="1"/>
              <a:t>melalui</a:t>
            </a:r>
            <a:r>
              <a:rPr lang="en-US" sz="1400" dirty="0"/>
              <a:t> </a:t>
            </a:r>
            <a:r>
              <a:rPr lang="en-US" sz="1400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web.</a:t>
            </a:r>
          </a:p>
          <a:p>
            <a:r>
              <a:rPr lang="en-US" sz="1400" dirty="0" err="1"/>
              <a:t>Kelebihan</a:t>
            </a:r>
            <a:r>
              <a:rPr lang="en-US" sz="1400" dirty="0"/>
              <a:t> : </a:t>
            </a:r>
          </a:p>
          <a:p>
            <a:r>
              <a:rPr lang="en-US" sz="1400" dirty="0"/>
              <a:t>1. </a:t>
            </a:r>
            <a:r>
              <a:rPr lang="en-US" sz="1400" dirty="0" err="1"/>
              <a:t>Memiliki</a:t>
            </a:r>
            <a:r>
              <a:rPr lang="en-US" sz="1400" dirty="0"/>
              <a:t> guru </a:t>
            </a:r>
            <a:r>
              <a:rPr lang="en-US" sz="1400" dirty="0" err="1"/>
              <a:t>privat</a:t>
            </a:r>
            <a:r>
              <a:rPr lang="en-US" sz="1400" dirty="0"/>
              <a:t> yang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membantu</a:t>
            </a:r>
            <a:r>
              <a:rPr lang="en-US" sz="1400" dirty="0"/>
              <a:t> </a:t>
            </a:r>
            <a:r>
              <a:rPr lang="en-US" sz="1400" dirty="0" err="1"/>
              <a:t>siswa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memahami</a:t>
            </a:r>
            <a:r>
              <a:rPr lang="en-US" sz="1400" dirty="0"/>
              <a:t> </a:t>
            </a:r>
            <a:r>
              <a:rPr lang="en-US" sz="1400" dirty="0" err="1"/>
              <a:t>materi</a:t>
            </a:r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dirty="0" err="1"/>
              <a:t>Materi</a:t>
            </a:r>
            <a:r>
              <a:rPr lang="en-US" sz="1400" dirty="0"/>
              <a:t> </a:t>
            </a:r>
            <a:r>
              <a:rPr lang="en-US" sz="1400" dirty="0" err="1"/>
              <a:t>pembelajaran</a:t>
            </a:r>
            <a:r>
              <a:rPr lang="en-US" sz="1400" dirty="0"/>
              <a:t> yang </a:t>
            </a:r>
            <a:r>
              <a:rPr lang="en-US" sz="1400" dirty="0" err="1"/>
              <a:t>lengkap</a:t>
            </a:r>
            <a:r>
              <a:rPr lang="en-US" sz="1400" dirty="0"/>
              <a:t> dan </a:t>
            </a:r>
            <a:r>
              <a:rPr lang="en-US" sz="1400" dirty="0" err="1"/>
              <a:t>disesuaikan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kurikulum</a:t>
            </a:r>
            <a:r>
              <a:rPr lang="en-US" sz="1400" dirty="0"/>
              <a:t> Indonesia</a:t>
            </a:r>
          </a:p>
          <a:p>
            <a:r>
              <a:rPr lang="fi-FI" sz="1400" dirty="0"/>
              <a:t>Kelemahan : </a:t>
            </a:r>
          </a:p>
          <a:p>
            <a:pPr marL="342900" indent="-342900">
              <a:buAutoNum type="arabicPeriod"/>
            </a:pPr>
            <a:r>
              <a:rPr lang="fi-FI" sz="1400" dirty="0"/>
              <a:t>Kendala dalam jaringan</a:t>
            </a:r>
          </a:p>
          <a:p>
            <a:pPr marL="342900" indent="-342900">
              <a:buAutoNum type="arabicPeriod"/>
            </a:pPr>
            <a:r>
              <a:rPr lang="en-US" sz="1400" dirty="0" err="1"/>
              <a:t>Keterbatasan</a:t>
            </a:r>
            <a:r>
              <a:rPr lang="en-US" sz="1400" dirty="0"/>
              <a:t> </a:t>
            </a:r>
            <a:r>
              <a:rPr lang="en-US" sz="1400" dirty="0" err="1"/>
              <a:t>interaksi</a:t>
            </a:r>
            <a:r>
              <a:rPr lang="en-US" sz="1400" dirty="0"/>
              <a:t> guru dan </a:t>
            </a:r>
            <a:r>
              <a:rPr lang="en-US" sz="1400" dirty="0" err="1"/>
              <a:t>siswa</a:t>
            </a:r>
            <a:r>
              <a:rPr lang="en-US" sz="1400" dirty="0"/>
              <a:t> </a:t>
            </a:r>
            <a:r>
              <a:rPr lang="en-US" sz="1400" dirty="0" err="1"/>
              <a:t>karena</a:t>
            </a:r>
            <a:r>
              <a:rPr lang="en-US" sz="1400" dirty="0"/>
              <a:t> </a:t>
            </a:r>
            <a:r>
              <a:rPr lang="en-US" sz="1400" dirty="0" err="1"/>
              <a:t>dilaksanakan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online</a:t>
            </a: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dirty="0" err="1"/>
              <a:t>Quipper</a:t>
            </a:r>
            <a:endParaRPr lang="en-US" sz="1400" dirty="0"/>
          </a:p>
          <a:p>
            <a:r>
              <a:rPr lang="en-US" sz="1400" dirty="0" err="1"/>
              <a:t>Sebuah</a:t>
            </a:r>
            <a:r>
              <a:rPr lang="en-US" sz="1400" dirty="0"/>
              <a:t> platform </a:t>
            </a:r>
            <a:r>
              <a:rPr lang="en-US" sz="1400" dirty="0" err="1"/>
              <a:t>pembelajaran</a:t>
            </a:r>
            <a:r>
              <a:rPr lang="en-US" sz="1400" dirty="0"/>
              <a:t> online yang </a:t>
            </a:r>
            <a:r>
              <a:rPr lang="en-US" sz="1400" dirty="0" err="1"/>
              <a:t>menyediakan</a:t>
            </a:r>
            <a:r>
              <a:rPr lang="en-US" sz="1400" dirty="0"/>
              <a:t> </a:t>
            </a:r>
            <a:r>
              <a:rPr lang="en-US" sz="1400" dirty="0" err="1"/>
              <a:t>materi</a:t>
            </a:r>
            <a:r>
              <a:rPr lang="en-US" sz="1400" dirty="0"/>
              <a:t> </a:t>
            </a:r>
            <a:r>
              <a:rPr lang="en-US" sz="1400" dirty="0" err="1"/>
              <a:t>pembelajaran</a:t>
            </a:r>
            <a:r>
              <a:rPr lang="en-US" sz="1400" dirty="0"/>
              <a:t> </a:t>
            </a:r>
            <a:r>
              <a:rPr lang="en-US" sz="1400" dirty="0" err="1"/>
              <a:t>berbasis</a:t>
            </a:r>
            <a:r>
              <a:rPr lang="en-US" sz="1400" dirty="0"/>
              <a:t> </a:t>
            </a:r>
            <a:r>
              <a:rPr lang="en-US" sz="1400" dirty="0" err="1"/>
              <a:t>vidio</a:t>
            </a:r>
            <a:r>
              <a:rPr lang="en-US" sz="1400" dirty="0"/>
              <a:t>, </a:t>
            </a:r>
            <a:r>
              <a:rPr lang="en-US" sz="1400" dirty="0" err="1"/>
              <a:t>latihan</a:t>
            </a:r>
            <a:r>
              <a:rPr lang="en-US" sz="1400" dirty="0"/>
              <a:t> </a:t>
            </a:r>
            <a:r>
              <a:rPr lang="en-US" sz="1400" dirty="0" err="1"/>
              <a:t>soal</a:t>
            </a:r>
            <a:r>
              <a:rPr lang="en-US" sz="1400" dirty="0"/>
              <a:t>, dan </a:t>
            </a:r>
            <a:r>
              <a:rPr lang="en-US" sz="1400" dirty="0" err="1"/>
              <a:t>ujian</a:t>
            </a:r>
            <a:r>
              <a:rPr lang="en-US" sz="1400" dirty="0"/>
              <a:t> online. </a:t>
            </a:r>
            <a:r>
              <a:rPr lang="en-US" sz="1400" dirty="0" err="1"/>
              <a:t>Kelebihan</a:t>
            </a:r>
            <a:r>
              <a:rPr lang="en-US" sz="1400" dirty="0"/>
              <a:t> dan </a:t>
            </a:r>
            <a:r>
              <a:rPr lang="en-US" sz="1400" dirty="0" err="1"/>
              <a:t>kelemahan</a:t>
            </a:r>
            <a:r>
              <a:rPr lang="en-US" sz="1400" dirty="0"/>
              <a:t> : </a:t>
            </a:r>
            <a:r>
              <a:rPr lang="en-US" sz="1400" dirty="0" err="1"/>
              <a:t>Materi</a:t>
            </a:r>
            <a:r>
              <a:rPr lang="en-US" sz="1400" dirty="0"/>
              <a:t> </a:t>
            </a:r>
            <a:r>
              <a:rPr lang="en-US" sz="1400" dirty="0" err="1"/>
              <a:t>pembelajarajn</a:t>
            </a:r>
            <a:r>
              <a:rPr lang="en-US" sz="1400" dirty="0"/>
              <a:t> yang </a:t>
            </a:r>
            <a:r>
              <a:rPr lang="en-US" sz="1400" dirty="0" err="1"/>
              <a:t>lengkap</a:t>
            </a:r>
            <a:r>
              <a:rPr lang="en-US" sz="1400" dirty="0"/>
              <a:t> dan </a:t>
            </a:r>
            <a:r>
              <a:rPr lang="en-US" sz="1400" dirty="0" err="1"/>
              <a:t>disesuaikan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kurikulum</a:t>
            </a:r>
            <a:r>
              <a:rPr lang="en-US" sz="1400" dirty="0"/>
              <a:t>  </a:t>
            </a:r>
            <a:r>
              <a:rPr lang="en-US" sz="1400" dirty="0" err="1"/>
              <a:t>indonesia</a:t>
            </a:r>
            <a:r>
              <a:rPr lang="en-US" sz="1400" dirty="0"/>
              <a:t>, </a:t>
            </a:r>
            <a:r>
              <a:rPr lang="en-US" sz="1400" dirty="0" err="1"/>
              <a:t>fitur</a:t>
            </a:r>
            <a:r>
              <a:rPr lang="en-US" sz="1400" dirty="0"/>
              <a:t> </a:t>
            </a:r>
            <a:r>
              <a:rPr lang="en-US" sz="1400" dirty="0" err="1"/>
              <a:t>latian</a:t>
            </a:r>
            <a:r>
              <a:rPr lang="en-US" sz="1400" dirty="0"/>
              <a:t> </a:t>
            </a:r>
            <a:r>
              <a:rPr lang="en-US" sz="1400" dirty="0" err="1"/>
              <a:t>soal</a:t>
            </a:r>
            <a:r>
              <a:rPr lang="en-US" sz="1400" dirty="0"/>
              <a:t> dan </a:t>
            </a:r>
            <a:r>
              <a:rPr lang="en-US" sz="1400" dirty="0" err="1"/>
              <a:t>ujian</a:t>
            </a:r>
            <a:r>
              <a:rPr lang="en-US" sz="1400" dirty="0"/>
              <a:t> online, </a:t>
            </a:r>
            <a:r>
              <a:rPr lang="en-US" sz="1400" dirty="0" err="1"/>
              <a:t>beberapa</a:t>
            </a:r>
            <a:r>
              <a:rPr lang="en-US" sz="1400" dirty="0"/>
              <a:t> </a:t>
            </a:r>
            <a:r>
              <a:rPr lang="en-US" sz="1400" dirty="0" err="1"/>
              <a:t>materi</a:t>
            </a:r>
            <a:r>
              <a:rPr lang="en-US" sz="1400" dirty="0"/>
              <a:t> </a:t>
            </a:r>
            <a:r>
              <a:rPr lang="en-US" sz="1400" dirty="0" err="1"/>
              <a:t>hanya</a:t>
            </a:r>
            <a:r>
              <a:rPr lang="en-US" sz="1400" dirty="0"/>
              <a:t> </a:t>
            </a:r>
            <a:r>
              <a:rPr lang="en-US" sz="1400" dirty="0" err="1"/>
              <a:t>disediakan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bentuk</a:t>
            </a:r>
            <a:r>
              <a:rPr lang="en-US" sz="1400" dirty="0"/>
              <a:t> </a:t>
            </a:r>
            <a:r>
              <a:rPr lang="en-US" sz="1400" dirty="0" err="1"/>
              <a:t>vidio</a:t>
            </a:r>
            <a:r>
              <a:rPr lang="en-US" sz="1400" dirty="0"/>
              <a:t>, </a:t>
            </a:r>
            <a:r>
              <a:rPr lang="en-US" sz="1400" dirty="0" err="1"/>
              <a:t>harga</a:t>
            </a:r>
            <a:r>
              <a:rPr lang="en-US" sz="1400" dirty="0"/>
              <a:t>  </a:t>
            </a:r>
            <a:r>
              <a:rPr lang="en-US" sz="1400" dirty="0" err="1"/>
              <a:t>relatif</a:t>
            </a:r>
            <a:r>
              <a:rPr lang="en-US" sz="1400" dirty="0"/>
              <a:t> mahal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616529-3618-1495-60AA-69EC9D76C1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u="sng" spc="-9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5715" y="1123352"/>
            <a:ext cx="5941008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Hypotheses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1706" y="2431757"/>
            <a:ext cx="2261871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  <a:tabLst>
                <a:tab pos="1378051" algn="l"/>
              </a:tabLst>
            </a:pPr>
            <a:r>
              <a:rPr sz="1201" dirty="0">
                <a:latin typeface="Verdana"/>
                <a:cs typeface="Verdana"/>
              </a:rPr>
              <a:t>HYPOTHESES	PERSONAS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37418" y="2431757"/>
            <a:ext cx="115443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EXPLANATION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8053706" y="915670"/>
            <a:ext cx="1014094" cy="532130"/>
            <a:chOff x="8267653" y="1751191"/>
            <a:chExt cx="1014094" cy="532130"/>
          </a:xfrm>
        </p:grpSpPr>
        <p:sp>
          <p:nvSpPr>
            <p:cNvPr id="50" name="object 50"/>
            <p:cNvSpPr/>
            <p:nvPr/>
          </p:nvSpPr>
          <p:spPr>
            <a:xfrm>
              <a:off x="8449484" y="193302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10</a:t>
              </a:r>
              <a:endParaRPr sz="2000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267653" y="175119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30" y="1841679"/>
              <a:ext cx="108584" cy="165592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0491D80-0ABF-CF40-8D90-ED1C2273720D}"/>
              </a:ext>
            </a:extLst>
          </p:cNvPr>
          <p:cNvSpPr txBox="1"/>
          <p:nvPr/>
        </p:nvSpPr>
        <p:spPr>
          <a:xfrm>
            <a:off x="1138434" y="2712941"/>
            <a:ext cx="106420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HPS 1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3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5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BDDF1D-BC54-31D5-B11A-7C46605E2C32}"/>
              </a:ext>
            </a:extLst>
          </p:cNvPr>
          <p:cNvSpPr txBox="1"/>
          <p:nvPr/>
        </p:nvSpPr>
        <p:spPr>
          <a:xfrm>
            <a:off x="2421498" y="2687503"/>
            <a:ext cx="22618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Sasmita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Zaril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Farzi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Noni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Edang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5D7CD8-334A-A8BF-CE29-2B2BCDCCC556}"/>
              </a:ext>
            </a:extLst>
          </p:cNvPr>
          <p:cNvSpPr txBox="1"/>
          <p:nvPr/>
        </p:nvSpPr>
        <p:spPr>
          <a:xfrm>
            <a:off x="4859372" y="2674908"/>
            <a:ext cx="5046628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Penggunaan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</a:t>
            </a:r>
            <a:r>
              <a:rPr lang="en-ID" sz="1400" dirty="0" err="1"/>
              <a:t>pengenalan</a:t>
            </a:r>
            <a:r>
              <a:rPr lang="en-ID" sz="1400" dirty="0"/>
              <a:t> </a:t>
            </a:r>
            <a:r>
              <a:rPr lang="en-ID" sz="1400" dirty="0" err="1"/>
              <a:t>minat</a:t>
            </a:r>
            <a:r>
              <a:rPr lang="en-ID" sz="1400" dirty="0"/>
              <a:t> </a:t>
            </a:r>
            <a:r>
              <a:rPr lang="en-ID" sz="1400" dirty="0" err="1"/>
              <a:t>bakat</a:t>
            </a:r>
            <a:r>
              <a:rPr lang="en-ID" sz="1400" dirty="0"/>
              <a:t>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meningkatkan</a:t>
            </a:r>
            <a:r>
              <a:rPr lang="en-ID" sz="1400" dirty="0"/>
              <a:t> </a:t>
            </a:r>
            <a:r>
              <a:rPr lang="en-ID" sz="1400" dirty="0" err="1"/>
              <a:t>minat</a:t>
            </a:r>
            <a:r>
              <a:rPr lang="en-ID" sz="1400" dirty="0"/>
              <a:t> </a:t>
            </a:r>
            <a:r>
              <a:rPr lang="en-ID" sz="1400" dirty="0" err="1"/>
              <a:t>belajar</a:t>
            </a:r>
            <a:r>
              <a:rPr lang="en-ID" sz="1400" dirty="0"/>
              <a:t> </a:t>
            </a:r>
            <a:r>
              <a:rPr lang="en-ID" sz="1400" dirty="0" err="1"/>
              <a:t>mereka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bentuk</a:t>
            </a:r>
            <a:r>
              <a:rPr lang="en-ID" sz="1400" dirty="0"/>
              <a:t> </a:t>
            </a:r>
            <a:r>
              <a:rPr lang="en-ID" sz="1400" dirty="0" err="1"/>
              <a:t>pembelajaran</a:t>
            </a:r>
            <a:r>
              <a:rPr lang="en-ID" sz="1400" dirty="0"/>
              <a:t> yang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efesien</a:t>
            </a:r>
            <a:r>
              <a:rPr lang="en-ID" sz="1400" dirty="0"/>
              <a:t> dan </a:t>
            </a:r>
            <a:r>
              <a:rPr lang="en-ID" sz="1400" dirty="0" err="1"/>
              <a:t>menarik</a:t>
            </a:r>
            <a:endParaRPr lang="en-ID" sz="1400" dirty="0"/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Aplikasi</a:t>
            </a:r>
            <a:r>
              <a:rPr lang="en-ID" sz="1400" dirty="0"/>
              <a:t> </a:t>
            </a:r>
            <a:r>
              <a:rPr lang="en-ID" sz="1400" dirty="0" err="1"/>
              <a:t>pengenalan</a:t>
            </a:r>
            <a:r>
              <a:rPr lang="en-ID" sz="1400" dirty="0"/>
              <a:t> </a:t>
            </a:r>
            <a:r>
              <a:rPr lang="en-ID" sz="1400" dirty="0" err="1"/>
              <a:t>minat</a:t>
            </a:r>
            <a:r>
              <a:rPr lang="en-ID" sz="1400" dirty="0"/>
              <a:t> </a:t>
            </a:r>
            <a:r>
              <a:rPr lang="en-ID" sz="1400" dirty="0" err="1"/>
              <a:t>bakat</a:t>
            </a:r>
            <a:r>
              <a:rPr lang="en-ID" sz="1400" dirty="0"/>
              <a:t>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membantu</a:t>
            </a:r>
            <a:r>
              <a:rPr lang="en-ID" sz="1400" dirty="0"/>
              <a:t> </a:t>
            </a:r>
            <a:r>
              <a:rPr lang="en-ID" sz="1400" dirty="0" err="1"/>
              <a:t>mereka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penentuan</a:t>
            </a:r>
            <a:r>
              <a:rPr lang="en-ID" sz="1400" dirty="0"/>
              <a:t> </a:t>
            </a:r>
            <a:r>
              <a:rPr lang="en-ID" sz="1400" dirty="0" err="1"/>
              <a:t>penjurusan</a:t>
            </a:r>
            <a:r>
              <a:rPr lang="en-ID" sz="1400" dirty="0"/>
              <a:t> </a:t>
            </a:r>
            <a:r>
              <a:rPr lang="en-ID" sz="1400" dirty="0" err="1"/>
              <a:t>mereka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interaktif</a:t>
            </a:r>
            <a:r>
              <a:rPr lang="en-ID" sz="1400" dirty="0"/>
              <a:t> dan </a:t>
            </a:r>
            <a:r>
              <a:rPr lang="en-ID" sz="1400" dirty="0" err="1"/>
              <a:t>efektif</a:t>
            </a:r>
            <a:endParaRPr lang="en-ID" sz="1400" dirty="0"/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Aplikasi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berjalan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lancar</a:t>
            </a:r>
            <a:r>
              <a:rPr lang="en-ID" sz="1400" dirty="0"/>
              <a:t> dan </a:t>
            </a:r>
            <a:r>
              <a:rPr lang="en-ID" sz="1400" dirty="0" err="1"/>
              <a:t>mudah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pengaplikasiannya</a:t>
            </a:r>
            <a:r>
              <a:rPr lang="en-ID" sz="1400" dirty="0"/>
              <a:t> </a:t>
            </a:r>
            <a:r>
              <a:rPr lang="en-ID" sz="1400" dirty="0" err="1"/>
              <a:t>karena</a:t>
            </a:r>
            <a:r>
              <a:rPr lang="en-ID" sz="1400" dirty="0"/>
              <a:t> yang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semua</a:t>
            </a:r>
            <a:r>
              <a:rPr lang="en-ID" sz="1400" dirty="0"/>
              <a:t> </a:t>
            </a:r>
            <a:r>
              <a:rPr lang="en-ID" sz="1400" dirty="0" err="1"/>
              <a:t>umur</a:t>
            </a:r>
            <a:endParaRPr lang="en-ID" sz="1400" dirty="0"/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Aplikasi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diharapkan</a:t>
            </a:r>
            <a:r>
              <a:rPr lang="en-ID" sz="1400" dirty="0"/>
              <a:t> </a:t>
            </a:r>
            <a:r>
              <a:rPr lang="en-ID" sz="1400" dirty="0" err="1"/>
              <a:t>mempunyai</a:t>
            </a:r>
            <a:r>
              <a:rPr lang="en-ID" sz="1400" dirty="0"/>
              <a:t> </a:t>
            </a:r>
            <a:r>
              <a:rPr lang="en-ID" sz="1400" dirty="0" err="1"/>
              <a:t>fitur</a:t>
            </a:r>
            <a:r>
              <a:rPr lang="en-ID" sz="1400" dirty="0"/>
              <a:t> </a:t>
            </a:r>
            <a:r>
              <a:rPr lang="en-ID" sz="1400" dirty="0" err="1"/>
              <a:t>statistik</a:t>
            </a:r>
            <a:r>
              <a:rPr lang="en-ID" sz="1400" dirty="0"/>
              <a:t> agar </a:t>
            </a:r>
            <a:r>
              <a:rPr lang="en-ID" sz="1400" dirty="0" err="1"/>
              <a:t>mereka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memonitoring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mereka</a:t>
            </a:r>
            <a:r>
              <a:rPr lang="en-ID" sz="1400" dirty="0"/>
              <a:t> </a:t>
            </a:r>
            <a:r>
              <a:rPr lang="en-ID" sz="1400" dirty="0" err="1"/>
              <a:t>sehingga</a:t>
            </a:r>
            <a:r>
              <a:rPr lang="en-ID" sz="1400" dirty="0"/>
              <a:t> </a:t>
            </a:r>
            <a:r>
              <a:rPr lang="en-ID" sz="1400" dirty="0" err="1"/>
              <a:t>memudahkan</a:t>
            </a:r>
            <a:r>
              <a:rPr lang="en-ID" sz="1400" dirty="0"/>
              <a:t> </a:t>
            </a:r>
            <a:r>
              <a:rPr lang="en-ID" sz="1400" dirty="0" err="1"/>
              <a:t>mereka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menentuka</a:t>
            </a:r>
            <a:r>
              <a:rPr lang="en-ID" sz="1400" dirty="0"/>
              <a:t> </a:t>
            </a:r>
            <a:r>
              <a:rPr lang="en-ID" sz="1400" dirty="0" err="1"/>
              <a:t>minat</a:t>
            </a:r>
            <a:r>
              <a:rPr lang="en-ID" sz="1400" dirty="0"/>
              <a:t> </a:t>
            </a:r>
            <a:r>
              <a:rPr lang="en-ID" sz="1400" dirty="0" err="1"/>
              <a:t>bakat</a:t>
            </a:r>
            <a:r>
              <a:rPr lang="en-ID" sz="1400" dirty="0"/>
              <a:t> </a:t>
            </a:r>
            <a:r>
              <a:rPr lang="en-ID" sz="1400" dirty="0" err="1"/>
              <a:t>mereka</a:t>
            </a:r>
            <a:endParaRPr lang="en-ID" sz="1400" dirty="0"/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Seorang</a:t>
            </a:r>
            <a:r>
              <a:rPr lang="en-ID" sz="1400" dirty="0"/>
              <a:t> yang </a:t>
            </a:r>
            <a:r>
              <a:rPr lang="en-ID" sz="1400" dirty="0" err="1"/>
              <a:t>masih</a:t>
            </a:r>
            <a:r>
              <a:rPr lang="en-ID" sz="1400" dirty="0"/>
              <a:t> </a:t>
            </a:r>
            <a:r>
              <a:rPr lang="en-ID" sz="1400" dirty="0" err="1"/>
              <a:t>bingung</a:t>
            </a:r>
            <a:r>
              <a:rPr lang="en-ID" sz="1400" dirty="0"/>
              <a:t>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bakatnya</a:t>
            </a:r>
            <a:r>
              <a:rPr lang="en-ID" sz="1400" dirty="0"/>
              <a:t> dan </a:t>
            </a:r>
            <a:r>
              <a:rPr lang="en-ID" sz="1400" dirty="0" err="1"/>
              <a:t>bingung</a:t>
            </a:r>
            <a:r>
              <a:rPr lang="en-ID" sz="1400" dirty="0"/>
              <a:t> </a:t>
            </a:r>
            <a:r>
              <a:rPr lang="en-ID" sz="1400" dirty="0" err="1"/>
              <a:t>cari</a:t>
            </a:r>
            <a:r>
              <a:rPr lang="en-ID" sz="1400" dirty="0"/>
              <a:t> </a:t>
            </a:r>
            <a:r>
              <a:rPr lang="en-ID" sz="1400" dirty="0" err="1"/>
              <a:t>pekerjaan</a:t>
            </a:r>
            <a:r>
              <a:rPr lang="en-ID" sz="1400" dirty="0"/>
              <a:t> yang </a:t>
            </a:r>
            <a:r>
              <a:rPr lang="en-ID" sz="1400" dirty="0" err="1"/>
              <a:t>sesuai</a:t>
            </a:r>
            <a:r>
              <a:rPr lang="en-ID" sz="1400" dirty="0"/>
              <a:t> Fashion </a:t>
            </a:r>
            <a:r>
              <a:rPr lang="en-ID" sz="1400" dirty="0" err="1"/>
              <a:t>dia</a:t>
            </a:r>
            <a:endParaRPr lang="en-US" sz="1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1E2500-1579-4AA5-7D11-801DED9DDB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6219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63670" y="1123352"/>
            <a:ext cx="471895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Hypotheses Explanation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74376" y="933335"/>
            <a:ext cx="1014094" cy="532130"/>
            <a:chOff x="6001014" y="777240"/>
            <a:chExt cx="1014094" cy="532130"/>
          </a:xfrm>
        </p:grpSpPr>
        <p:sp>
          <p:nvSpPr>
            <p:cNvPr id="22" name="object 22"/>
            <p:cNvSpPr/>
            <p:nvPr/>
          </p:nvSpPr>
          <p:spPr>
            <a:xfrm>
              <a:off x="6182845" y="95907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8" y="0"/>
                  </a:lnTo>
                  <a:lnTo>
                    <a:pt x="812599" y="0"/>
                  </a:lnTo>
                  <a:lnTo>
                    <a:pt x="820013" y="1496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1014" y="77724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3891" y="867727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8E7E53B-1BDD-BC3D-0B1B-7FBBAB35A886}"/>
              </a:ext>
            </a:extLst>
          </p:cNvPr>
          <p:cNvSpPr txBox="1"/>
          <p:nvPr/>
        </p:nvSpPr>
        <p:spPr>
          <a:xfrm>
            <a:off x="1163670" y="1611233"/>
            <a:ext cx="7924800" cy="7017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sz="1500" dirty="0" err="1"/>
              <a:t>Hipotesis</a:t>
            </a:r>
            <a:r>
              <a:rPr lang="en-ID" sz="1500" dirty="0"/>
              <a:t> </a:t>
            </a:r>
            <a:r>
              <a:rPr lang="en-ID" sz="1500" dirty="0" err="1"/>
              <a:t>dari</a:t>
            </a:r>
            <a:r>
              <a:rPr lang="en-ID" sz="1500" dirty="0"/>
              <a:t> persona </a:t>
            </a:r>
            <a:r>
              <a:rPr lang="en-ID" sz="1500" dirty="0" err="1"/>
              <a:t>dalam</a:t>
            </a:r>
            <a:r>
              <a:rPr lang="en-ID" sz="1500" dirty="0"/>
              <a:t> </a:t>
            </a:r>
            <a:r>
              <a:rPr lang="en-ID" sz="1500" dirty="0" err="1"/>
              <a:t>konteks</a:t>
            </a:r>
            <a:r>
              <a:rPr lang="en-ID" sz="1500" dirty="0"/>
              <a:t> </a:t>
            </a:r>
            <a:r>
              <a:rPr lang="en-ID" sz="1500" dirty="0" err="1"/>
              <a:t>aplikasi</a:t>
            </a:r>
            <a:r>
              <a:rPr lang="en-ID" sz="1500" dirty="0"/>
              <a:t> "MEMIKAT":</a:t>
            </a:r>
          </a:p>
          <a:p>
            <a:endParaRPr lang="en-ID" sz="1500" dirty="0"/>
          </a:p>
          <a:p>
            <a:r>
              <a:rPr lang="en-ID" sz="1500" dirty="0"/>
              <a:t>Persona: </a:t>
            </a:r>
            <a:r>
              <a:rPr lang="en-ID" sz="1500" dirty="0" err="1"/>
              <a:t>Pengguna</a:t>
            </a:r>
            <a:r>
              <a:rPr lang="en-ID" sz="1500" dirty="0"/>
              <a:t> yang </a:t>
            </a:r>
            <a:r>
              <a:rPr lang="en-ID" sz="1500" dirty="0" err="1"/>
              <a:t>bingung</a:t>
            </a:r>
            <a:r>
              <a:rPr lang="en-ID" sz="1500" dirty="0"/>
              <a:t> </a:t>
            </a:r>
            <a:r>
              <a:rPr lang="en-ID" sz="1500" dirty="0" err="1"/>
              <a:t>akan</a:t>
            </a:r>
            <a:r>
              <a:rPr lang="en-ID" sz="1500" dirty="0"/>
              <a:t> </a:t>
            </a:r>
            <a:r>
              <a:rPr lang="en-ID" sz="1500" dirty="0" err="1"/>
              <a:t>bakatnya</a:t>
            </a:r>
            <a:r>
              <a:rPr lang="en-ID" sz="1500" dirty="0"/>
              <a:t> dan </a:t>
            </a:r>
            <a:r>
              <a:rPr lang="en-ID" sz="1500" dirty="0" err="1"/>
              <a:t>mencari</a:t>
            </a:r>
            <a:r>
              <a:rPr lang="en-ID" sz="1500" dirty="0"/>
              <a:t> </a:t>
            </a:r>
            <a:r>
              <a:rPr lang="en-ID" sz="1500" dirty="0" err="1"/>
              <a:t>pekerjaan</a:t>
            </a:r>
            <a:r>
              <a:rPr lang="en-ID" sz="1500" dirty="0"/>
              <a:t> yang </a:t>
            </a:r>
            <a:r>
              <a:rPr lang="en-ID" sz="1500" dirty="0" err="1"/>
              <a:t>sesuai</a:t>
            </a:r>
            <a:r>
              <a:rPr lang="en-ID" sz="1500" dirty="0"/>
              <a:t> </a:t>
            </a:r>
            <a:r>
              <a:rPr lang="en-ID" sz="1500" dirty="0" err="1"/>
              <a:t>dengan</a:t>
            </a:r>
            <a:r>
              <a:rPr lang="en-ID" sz="1500" dirty="0"/>
              <a:t> </a:t>
            </a:r>
            <a:r>
              <a:rPr lang="en-ID" sz="1500" dirty="0" err="1"/>
              <a:t>minatnya</a:t>
            </a:r>
            <a:r>
              <a:rPr lang="en-ID" sz="1500" dirty="0"/>
              <a:t> di </a:t>
            </a:r>
            <a:r>
              <a:rPr lang="en-ID" sz="1500" dirty="0" err="1"/>
              <a:t>bidang</a:t>
            </a:r>
            <a:r>
              <a:rPr lang="en-ID" sz="1500" dirty="0"/>
              <a:t> fashion.</a:t>
            </a:r>
          </a:p>
          <a:p>
            <a:endParaRPr lang="en-ID" sz="1500" dirty="0"/>
          </a:p>
          <a:p>
            <a:r>
              <a:rPr lang="en-ID" sz="1500" dirty="0" err="1"/>
              <a:t>Hipotesis</a:t>
            </a:r>
            <a:r>
              <a:rPr lang="en-ID" sz="1500" dirty="0"/>
              <a:t>:</a:t>
            </a:r>
          </a:p>
          <a:p>
            <a:endParaRPr lang="en-ID" sz="1500" dirty="0"/>
          </a:p>
          <a:p>
            <a:r>
              <a:rPr lang="en-ID" sz="1500" dirty="0"/>
              <a:t>1. </a:t>
            </a:r>
            <a:r>
              <a:rPr lang="en-ID" sz="1500" dirty="0" err="1"/>
              <a:t>Peningkatan</a:t>
            </a:r>
            <a:r>
              <a:rPr lang="en-ID" sz="1500" dirty="0"/>
              <a:t> </a:t>
            </a:r>
            <a:r>
              <a:rPr lang="en-ID" sz="1500" dirty="0" err="1"/>
              <a:t>Penjurusan:Dengan</a:t>
            </a:r>
            <a:r>
              <a:rPr lang="en-ID" sz="1500" dirty="0"/>
              <a:t> </a:t>
            </a:r>
            <a:r>
              <a:rPr lang="en-ID" sz="1500" dirty="0" err="1"/>
              <a:t>menerapkan</a:t>
            </a:r>
            <a:r>
              <a:rPr lang="en-ID" sz="1500" dirty="0"/>
              <a:t> </a:t>
            </a:r>
            <a:r>
              <a:rPr lang="en-ID" sz="1500" dirty="0" err="1"/>
              <a:t>aplikasi</a:t>
            </a:r>
            <a:r>
              <a:rPr lang="en-ID" sz="1500" dirty="0"/>
              <a:t> MEMIKAT, kami </a:t>
            </a:r>
            <a:r>
              <a:rPr lang="en-ID" sz="1500" dirty="0" err="1"/>
              <a:t>menghipotesiskan</a:t>
            </a:r>
            <a:r>
              <a:rPr lang="en-ID" sz="1500" dirty="0"/>
              <a:t> </a:t>
            </a:r>
            <a:r>
              <a:rPr lang="en-ID" sz="1500" dirty="0" err="1"/>
              <a:t>bahwa</a:t>
            </a:r>
            <a:r>
              <a:rPr lang="en-ID" sz="1500" dirty="0"/>
              <a:t> </a:t>
            </a:r>
            <a:r>
              <a:rPr lang="en-ID" sz="1500" dirty="0" err="1"/>
              <a:t>pengguna</a:t>
            </a:r>
            <a:r>
              <a:rPr lang="en-ID" sz="1500" dirty="0"/>
              <a:t> </a:t>
            </a:r>
            <a:r>
              <a:rPr lang="en-ID" sz="1500" dirty="0" err="1"/>
              <a:t>akan</a:t>
            </a:r>
            <a:r>
              <a:rPr lang="en-ID" sz="1500" dirty="0"/>
              <a:t> </a:t>
            </a:r>
            <a:r>
              <a:rPr lang="en-ID" sz="1500" dirty="0" err="1"/>
              <a:t>mengalami</a:t>
            </a:r>
            <a:r>
              <a:rPr lang="en-ID" sz="1500" dirty="0"/>
              <a:t> </a:t>
            </a:r>
            <a:r>
              <a:rPr lang="en-ID" sz="1500" dirty="0" err="1"/>
              <a:t>peningkatan</a:t>
            </a:r>
            <a:r>
              <a:rPr lang="en-ID" sz="1500" dirty="0"/>
              <a:t> </a:t>
            </a:r>
            <a:r>
              <a:rPr lang="en-ID" sz="1500" dirty="0" err="1"/>
              <a:t>dalam</a:t>
            </a:r>
            <a:r>
              <a:rPr lang="en-ID" sz="1500" dirty="0"/>
              <a:t> </a:t>
            </a:r>
            <a:r>
              <a:rPr lang="en-ID" sz="1500" dirty="0" err="1"/>
              <a:t>penentuan</a:t>
            </a:r>
            <a:r>
              <a:rPr lang="en-ID" sz="1500" dirty="0"/>
              <a:t> </a:t>
            </a:r>
            <a:r>
              <a:rPr lang="en-ID" sz="1500" dirty="0" err="1"/>
              <a:t>penjurusan</a:t>
            </a:r>
            <a:r>
              <a:rPr lang="en-ID" sz="1500" dirty="0"/>
              <a:t> </a:t>
            </a:r>
            <a:r>
              <a:rPr lang="en-ID" sz="1500" dirty="0" err="1"/>
              <a:t>mereka</a:t>
            </a:r>
            <a:r>
              <a:rPr lang="en-ID" sz="1500" dirty="0"/>
              <a:t>. </a:t>
            </a:r>
            <a:r>
              <a:rPr lang="en-ID" sz="1500" dirty="0" err="1"/>
              <a:t>Interaktivitas</a:t>
            </a:r>
            <a:r>
              <a:rPr lang="en-ID" sz="1500" dirty="0"/>
              <a:t> dan </a:t>
            </a:r>
            <a:r>
              <a:rPr lang="en-ID" sz="1500" dirty="0" err="1"/>
              <a:t>efektivitas</a:t>
            </a:r>
            <a:r>
              <a:rPr lang="en-ID" sz="1500" dirty="0"/>
              <a:t> </a:t>
            </a:r>
            <a:r>
              <a:rPr lang="en-ID" sz="1500" dirty="0" err="1"/>
              <a:t>aplikasi</a:t>
            </a:r>
            <a:r>
              <a:rPr lang="en-ID" sz="1500" dirty="0"/>
              <a:t> </a:t>
            </a:r>
            <a:r>
              <a:rPr lang="en-ID" sz="1500" dirty="0" err="1"/>
              <a:t>diharapkan</a:t>
            </a:r>
            <a:r>
              <a:rPr lang="en-ID" sz="1500" dirty="0"/>
              <a:t> </a:t>
            </a:r>
            <a:r>
              <a:rPr lang="en-ID" sz="1500" dirty="0" err="1"/>
              <a:t>dapat</a:t>
            </a:r>
            <a:r>
              <a:rPr lang="en-ID" sz="1500" dirty="0"/>
              <a:t> </a:t>
            </a:r>
            <a:r>
              <a:rPr lang="en-ID" sz="1500" dirty="0" err="1"/>
              <a:t>membantu</a:t>
            </a:r>
            <a:r>
              <a:rPr lang="en-ID" sz="1500" dirty="0"/>
              <a:t> </a:t>
            </a:r>
            <a:r>
              <a:rPr lang="en-ID" sz="1500" dirty="0" err="1"/>
              <a:t>mereka</a:t>
            </a:r>
            <a:r>
              <a:rPr lang="en-ID" sz="1500" dirty="0"/>
              <a:t> </a:t>
            </a:r>
            <a:r>
              <a:rPr lang="en-ID" sz="1500" dirty="0" err="1"/>
              <a:t>menjelajahi</a:t>
            </a:r>
            <a:r>
              <a:rPr lang="en-ID" sz="1500" dirty="0"/>
              <a:t> dan </a:t>
            </a:r>
            <a:r>
              <a:rPr lang="en-ID" sz="1500" dirty="0" err="1"/>
              <a:t>mengidentifikasi</a:t>
            </a:r>
            <a:r>
              <a:rPr lang="en-ID" sz="1500" dirty="0"/>
              <a:t> </a:t>
            </a:r>
            <a:r>
              <a:rPr lang="en-ID" sz="1500" dirty="0" err="1"/>
              <a:t>minat</a:t>
            </a:r>
            <a:r>
              <a:rPr lang="en-ID" sz="1500" dirty="0"/>
              <a:t> dan </a:t>
            </a:r>
            <a:r>
              <a:rPr lang="en-ID" sz="1500" dirty="0" err="1"/>
              <a:t>bakat</a:t>
            </a:r>
            <a:r>
              <a:rPr lang="en-ID" sz="1500" dirty="0"/>
              <a:t> </a:t>
            </a:r>
            <a:r>
              <a:rPr lang="en-ID" sz="1500" dirty="0" err="1"/>
              <a:t>mereka</a:t>
            </a:r>
            <a:r>
              <a:rPr lang="en-ID" sz="1500" dirty="0"/>
              <a:t> </a:t>
            </a:r>
            <a:r>
              <a:rPr lang="en-ID" sz="1500" dirty="0" err="1"/>
              <a:t>dengan</a:t>
            </a:r>
            <a:r>
              <a:rPr lang="en-ID" sz="1500" dirty="0"/>
              <a:t> </a:t>
            </a:r>
            <a:r>
              <a:rPr lang="en-ID" sz="1500" dirty="0" err="1"/>
              <a:t>lebih</a:t>
            </a:r>
            <a:r>
              <a:rPr lang="en-ID" sz="1500" dirty="0"/>
              <a:t> </a:t>
            </a:r>
            <a:r>
              <a:rPr lang="en-ID" sz="1500" dirty="0" err="1"/>
              <a:t>baik</a:t>
            </a:r>
            <a:r>
              <a:rPr lang="en-ID" sz="1500" dirty="0"/>
              <a:t>.</a:t>
            </a:r>
          </a:p>
          <a:p>
            <a:endParaRPr lang="en-ID" sz="1500" dirty="0"/>
          </a:p>
          <a:p>
            <a:r>
              <a:rPr lang="en-ID" sz="1500" dirty="0"/>
              <a:t>2. </a:t>
            </a:r>
            <a:r>
              <a:rPr lang="en-ID" sz="1500" dirty="0" err="1"/>
              <a:t>Meningkatkan</a:t>
            </a:r>
            <a:r>
              <a:rPr lang="en-ID" sz="1500" dirty="0"/>
              <a:t> </a:t>
            </a:r>
            <a:r>
              <a:rPr lang="en-ID" sz="1500" dirty="0" err="1"/>
              <a:t>Minat</a:t>
            </a:r>
            <a:r>
              <a:rPr lang="en-ID" sz="1500" dirty="0"/>
              <a:t> </a:t>
            </a:r>
            <a:r>
              <a:rPr lang="en-ID" sz="1500" dirty="0" err="1"/>
              <a:t>Belajar:Kami</a:t>
            </a:r>
            <a:r>
              <a:rPr lang="en-ID" sz="1500" dirty="0"/>
              <a:t> </a:t>
            </a:r>
            <a:r>
              <a:rPr lang="en-ID" sz="1500" dirty="0" err="1"/>
              <a:t>berasumsi</a:t>
            </a:r>
            <a:r>
              <a:rPr lang="en-ID" sz="1500" dirty="0"/>
              <a:t> </a:t>
            </a:r>
            <a:r>
              <a:rPr lang="en-ID" sz="1500" dirty="0" err="1"/>
              <a:t>bahwa</a:t>
            </a:r>
            <a:r>
              <a:rPr lang="en-ID" sz="1500" dirty="0"/>
              <a:t> </a:t>
            </a:r>
            <a:r>
              <a:rPr lang="en-ID" sz="1500" dirty="0" err="1"/>
              <a:t>pengguna</a:t>
            </a:r>
            <a:r>
              <a:rPr lang="en-ID" sz="1500" dirty="0"/>
              <a:t> </a:t>
            </a:r>
            <a:r>
              <a:rPr lang="en-ID" sz="1500" dirty="0" err="1"/>
              <a:t>akan</a:t>
            </a:r>
            <a:r>
              <a:rPr lang="en-ID" sz="1500" dirty="0"/>
              <a:t> </a:t>
            </a:r>
            <a:r>
              <a:rPr lang="en-ID" sz="1500" dirty="0" err="1"/>
              <a:t>menunjukkan</a:t>
            </a:r>
            <a:r>
              <a:rPr lang="en-ID" sz="1500" dirty="0"/>
              <a:t> </a:t>
            </a:r>
            <a:r>
              <a:rPr lang="en-ID" sz="1500" dirty="0" err="1"/>
              <a:t>peningkatan</a:t>
            </a:r>
            <a:r>
              <a:rPr lang="en-ID" sz="1500" dirty="0"/>
              <a:t> </a:t>
            </a:r>
            <a:r>
              <a:rPr lang="en-ID" sz="1500" dirty="0" err="1"/>
              <a:t>minat</a:t>
            </a:r>
            <a:r>
              <a:rPr lang="en-ID" sz="1500" dirty="0"/>
              <a:t> </a:t>
            </a:r>
            <a:r>
              <a:rPr lang="en-ID" sz="1500" dirty="0" err="1"/>
              <a:t>belajar</a:t>
            </a:r>
            <a:r>
              <a:rPr lang="en-ID" sz="1500" dirty="0"/>
              <a:t>, </a:t>
            </a:r>
            <a:r>
              <a:rPr lang="en-ID" sz="1500" dirty="0" err="1"/>
              <a:t>karena</a:t>
            </a:r>
            <a:r>
              <a:rPr lang="en-ID" sz="1500" dirty="0"/>
              <a:t> </a:t>
            </a:r>
            <a:r>
              <a:rPr lang="en-ID" sz="1500" dirty="0" err="1"/>
              <a:t>aplikasi</a:t>
            </a:r>
            <a:r>
              <a:rPr lang="en-ID" sz="1500" dirty="0"/>
              <a:t> </a:t>
            </a:r>
            <a:r>
              <a:rPr lang="en-ID" sz="1500" dirty="0" err="1"/>
              <a:t>dirancang</a:t>
            </a:r>
            <a:r>
              <a:rPr lang="en-ID" sz="1500" dirty="0"/>
              <a:t> </a:t>
            </a:r>
            <a:r>
              <a:rPr lang="en-ID" sz="1500" dirty="0" err="1"/>
              <a:t>untuk</a:t>
            </a:r>
            <a:r>
              <a:rPr lang="en-ID" sz="1500" dirty="0"/>
              <a:t> </a:t>
            </a:r>
            <a:r>
              <a:rPr lang="en-ID" sz="1500" dirty="0" err="1"/>
              <a:t>menyajikan</a:t>
            </a:r>
            <a:r>
              <a:rPr lang="en-ID" sz="1500" dirty="0"/>
              <a:t> </a:t>
            </a:r>
            <a:r>
              <a:rPr lang="en-ID" sz="1500" dirty="0" err="1"/>
              <a:t>pembelajaran</a:t>
            </a:r>
            <a:r>
              <a:rPr lang="en-ID" sz="1500" dirty="0"/>
              <a:t> yang </a:t>
            </a:r>
            <a:r>
              <a:rPr lang="en-ID" sz="1500" dirty="0" err="1"/>
              <a:t>lebih</a:t>
            </a:r>
            <a:r>
              <a:rPr lang="en-ID" sz="1500" dirty="0"/>
              <a:t> </a:t>
            </a:r>
            <a:r>
              <a:rPr lang="en-ID" sz="1500" dirty="0" err="1"/>
              <a:t>efisien</a:t>
            </a:r>
            <a:r>
              <a:rPr lang="en-ID" sz="1500" dirty="0"/>
              <a:t> dan </a:t>
            </a:r>
            <a:r>
              <a:rPr lang="en-ID" sz="1500" dirty="0" err="1"/>
              <a:t>menarik</a:t>
            </a:r>
            <a:r>
              <a:rPr lang="en-ID" sz="1500" dirty="0"/>
              <a:t>. </a:t>
            </a:r>
            <a:r>
              <a:rPr lang="en-ID" sz="1500" dirty="0" err="1"/>
              <a:t>Dengan</a:t>
            </a:r>
            <a:r>
              <a:rPr lang="en-ID" sz="1500" dirty="0"/>
              <a:t> </a:t>
            </a:r>
            <a:r>
              <a:rPr lang="en-ID" sz="1500" dirty="0" err="1"/>
              <a:t>pengalaman</a:t>
            </a:r>
            <a:r>
              <a:rPr lang="en-ID" sz="1500" dirty="0"/>
              <a:t> </a:t>
            </a:r>
            <a:r>
              <a:rPr lang="en-ID" sz="1500" dirty="0" err="1"/>
              <a:t>pembelajaran</a:t>
            </a:r>
            <a:r>
              <a:rPr lang="en-ID" sz="1500" dirty="0"/>
              <a:t> yang </a:t>
            </a:r>
            <a:r>
              <a:rPr lang="en-ID" sz="1500" dirty="0" err="1"/>
              <a:t>lebih</a:t>
            </a:r>
            <a:r>
              <a:rPr lang="en-ID" sz="1500" dirty="0"/>
              <a:t> </a:t>
            </a:r>
            <a:r>
              <a:rPr lang="en-ID" sz="1500" dirty="0" err="1"/>
              <a:t>positif</a:t>
            </a:r>
            <a:r>
              <a:rPr lang="en-ID" sz="1500" dirty="0"/>
              <a:t>, </a:t>
            </a:r>
            <a:r>
              <a:rPr lang="en-ID" sz="1500" dirty="0" err="1"/>
              <a:t>diharapkan</a:t>
            </a:r>
            <a:r>
              <a:rPr lang="en-ID" sz="1500" dirty="0"/>
              <a:t> </a:t>
            </a:r>
            <a:r>
              <a:rPr lang="en-ID" sz="1500" dirty="0" err="1"/>
              <a:t>mereka</a:t>
            </a:r>
            <a:r>
              <a:rPr lang="en-ID" sz="1500" dirty="0"/>
              <a:t> </a:t>
            </a:r>
            <a:r>
              <a:rPr lang="en-ID" sz="1500" dirty="0" err="1"/>
              <a:t>akan</a:t>
            </a:r>
            <a:r>
              <a:rPr lang="en-ID" sz="1500" dirty="0"/>
              <a:t> </a:t>
            </a:r>
            <a:r>
              <a:rPr lang="en-ID" sz="1500" dirty="0" err="1"/>
              <a:t>lebih</a:t>
            </a:r>
            <a:r>
              <a:rPr lang="en-ID" sz="1500" dirty="0"/>
              <a:t> </a:t>
            </a:r>
            <a:r>
              <a:rPr lang="en-ID" sz="1500" dirty="0" err="1"/>
              <a:t>termotivasi</a:t>
            </a:r>
            <a:r>
              <a:rPr lang="en-ID" sz="1500" dirty="0"/>
              <a:t> </a:t>
            </a:r>
            <a:r>
              <a:rPr lang="en-ID" sz="1500" dirty="0" err="1"/>
              <a:t>untuk</a:t>
            </a:r>
            <a:r>
              <a:rPr lang="en-ID" sz="1500" dirty="0"/>
              <a:t> </a:t>
            </a:r>
            <a:r>
              <a:rPr lang="en-ID" sz="1500" dirty="0" err="1"/>
              <a:t>mengeksplorasi</a:t>
            </a:r>
            <a:r>
              <a:rPr lang="en-ID" sz="1500" dirty="0"/>
              <a:t> dan </a:t>
            </a:r>
            <a:r>
              <a:rPr lang="en-ID" sz="1500" dirty="0" err="1"/>
              <a:t>mengembangkan</a:t>
            </a:r>
            <a:r>
              <a:rPr lang="en-ID" sz="1500" dirty="0"/>
              <a:t> </a:t>
            </a:r>
            <a:r>
              <a:rPr lang="en-ID" sz="1500" dirty="0" err="1"/>
              <a:t>minat</a:t>
            </a:r>
            <a:r>
              <a:rPr lang="en-ID" sz="1500" dirty="0"/>
              <a:t> </a:t>
            </a:r>
            <a:r>
              <a:rPr lang="en-ID" sz="1500" dirty="0" err="1"/>
              <a:t>mereka</a:t>
            </a:r>
            <a:r>
              <a:rPr lang="en-ID" sz="1500" dirty="0"/>
              <a:t>.</a:t>
            </a:r>
          </a:p>
          <a:p>
            <a:endParaRPr lang="en-ID" sz="1500" dirty="0"/>
          </a:p>
          <a:p>
            <a:r>
              <a:rPr lang="en-ID" sz="1500" dirty="0"/>
              <a:t>3. </a:t>
            </a:r>
            <a:r>
              <a:rPr lang="en-ID" sz="1500" dirty="0" err="1"/>
              <a:t>Kemudahan</a:t>
            </a:r>
            <a:r>
              <a:rPr lang="en-ID" sz="1500" dirty="0"/>
              <a:t> </a:t>
            </a:r>
            <a:r>
              <a:rPr lang="en-ID" sz="1500" dirty="0" err="1"/>
              <a:t>Penggunaan:Hipotesis</a:t>
            </a:r>
            <a:r>
              <a:rPr lang="en-ID" sz="1500" dirty="0"/>
              <a:t> </a:t>
            </a:r>
            <a:r>
              <a:rPr lang="en-ID" sz="1500" dirty="0" err="1"/>
              <a:t>ini</a:t>
            </a:r>
            <a:r>
              <a:rPr lang="en-ID" sz="1500" dirty="0"/>
              <a:t> </a:t>
            </a:r>
            <a:r>
              <a:rPr lang="en-ID" sz="1500" dirty="0" err="1"/>
              <a:t>menyatakan</a:t>
            </a:r>
            <a:r>
              <a:rPr lang="en-ID" sz="1500" dirty="0"/>
              <a:t> </a:t>
            </a:r>
            <a:r>
              <a:rPr lang="en-ID" sz="1500" dirty="0" err="1"/>
              <a:t>bahwa</a:t>
            </a:r>
            <a:r>
              <a:rPr lang="en-ID" sz="1500" dirty="0"/>
              <a:t> </a:t>
            </a:r>
            <a:r>
              <a:rPr lang="en-ID" sz="1500" dirty="0" err="1"/>
              <a:t>kemudahan</a:t>
            </a:r>
            <a:r>
              <a:rPr lang="en-ID" sz="1500" dirty="0"/>
              <a:t> </a:t>
            </a:r>
            <a:r>
              <a:rPr lang="en-ID" sz="1500" dirty="0" err="1"/>
              <a:t>penggunaan</a:t>
            </a:r>
            <a:r>
              <a:rPr lang="en-ID" sz="1500" dirty="0"/>
              <a:t> </a:t>
            </a:r>
            <a:r>
              <a:rPr lang="en-ID" sz="1500" dirty="0" err="1"/>
              <a:t>aplikasi</a:t>
            </a:r>
            <a:r>
              <a:rPr lang="en-ID" sz="1500" dirty="0"/>
              <a:t> </a:t>
            </a:r>
            <a:r>
              <a:rPr lang="en-ID" sz="1500" dirty="0" err="1"/>
              <a:t>akan</a:t>
            </a:r>
            <a:r>
              <a:rPr lang="en-ID" sz="1500" dirty="0"/>
              <a:t> </a:t>
            </a:r>
            <a:r>
              <a:rPr lang="en-ID" sz="1500" dirty="0" err="1"/>
              <a:t>menjadi</a:t>
            </a:r>
            <a:r>
              <a:rPr lang="en-ID" sz="1500" dirty="0"/>
              <a:t> </a:t>
            </a:r>
            <a:r>
              <a:rPr lang="en-ID" sz="1500" dirty="0" err="1"/>
              <a:t>faktor</a:t>
            </a:r>
            <a:r>
              <a:rPr lang="en-ID" sz="1500" dirty="0"/>
              <a:t> </a:t>
            </a:r>
            <a:r>
              <a:rPr lang="en-ID" sz="1500" dirty="0" err="1"/>
              <a:t>kunci</a:t>
            </a:r>
            <a:r>
              <a:rPr lang="en-ID" sz="1500" dirty="0"/>
              <a:t>. Jika </a:t>
            </a:r>
            <a:r>
              <a:rPr lang="en-ID" sz="1500" dirty="0" err="1"/>
              <a:t>aplikasi</a:t>
            </a:r>
            <a:r>
              <a:rPr lang="en-ID" sz="1500" dirty="0"/>
              <a:t> </a:t>
            </a:r>
            <a:r>
              <a:rPr lang="en-ID" sz="1500" dirty="0" err="1"/>
              <a:t>dapat</a:t>
            </a:r>
            <a:r>
              <a:rPr lang="en-ID" sz="1500" dirty="0"/>
              <a:t> </a:t>
            </a:r>
            <a:r>
              <a:rPr lang="en-ID" sz="1500" dirty="0" err="1"/>
              <a:t>berjalan</a:t>
            </a:r>
            <a:r>
              <a:rPr lang="en-ID" sz="1500" dirty="0"/>
              <a:t> </a:t>
            </a:r>
            <a:r>
              <a:rPr lang="en-ID" sz="1500" dirty="0" err="1"/>
              <a:t>dengan</a:t>
            </a:r>
            <a:r>
              <a:rPr lang="en-ID" sz="1500" dirty="0"/>
              <a:t> </a:t>
            </a:r>
            <a:r>
              <a:rPr lang="en-ID" sz="1500" dirty="0" err="1"/>
              <a:t>lancar</a:t>
            </a:r>
            <a:r>
              <a:rPr lang="en-ID" sz="1500" dirty="0"/>
              <a:t> dan </a:t>
            </a:r>
            <a:r>
              <a:rPr lang="en-ID" sz="1500" dirty="0" err="1"/>
              <a:t>mudah</a:t>
            </a:r>
            <a:r>
              <a:rPr lang="en-ID" sz="1500" dirty="0"/>
              <a:t> </a:t>
            </a:r>
            <a:r>
              <a:rPr lang="en-ID" sz="1500" dirty="0" err="1"/>
              <a:t>digunakan</a:t>
            </a:r>
            <a:r>
              <a:rPr lang="en-ID" sz="1500" dirty="0"/>
              <a:t> oleh </a:t>
            </a:r>
            <a:r>
              <a:rPr lang="en-ID" sz="1500" dirty="0" err="1"/>
              <a:t>pengguna</a:t>
            </a:r>
            <a:r>
              <a:rPr lang="en-ID" sz="1500" dirty="0"/>
              <a:t> </a:t>
            </a:r>
            <a:r>
              <a:rPr lang="en-ID" sz="1500" dirty="0" err="1"/>
              <a:t>dari</a:t>
            </a:r>
            <a:r>
              <a:rPr lang="en-ID" sz="1500" dirty="0"/>
              <a:t> </a:t>
            </a:r>
            <a:r>
              <a:rPr lang="en-ID" sz="1500" dirty="0" err="1"/>
              <a:t>berbagai</a:t>
            </a:r>
            <a:r>
              <a:rPr lang="en-ID" sz="1500" dirty="0"/>
              <a:t> </a:t>
            </a:r>
            <a:r>
              <a:rPr lang="en-ID" sz="1500" dirty="0" err="1"/>
              <a:t>kelompok</a:t>
            </a:r>
            <a:r>
              <a:rPr lang="en-ID" sz="1500" dirty="0"/>
              <a:t> </a:t>
            </a:r>
            <a:r>
              <a:rPr lang="en-ID" sz="1500" dirty="0" err="1"/>
              <a:t>usia</a:t>
            </a:r>
            <a:r>
              <a:rPr lang="en-ID" sz="1500" dirty="0"/>
              <a:t>, </a:t>
            </a:r>
            <a:r>
              <a:rPr lang="en-ID" sz="1500" dirty="0" err="1"/>
              <a:t>maka</a:t>
            </a:r>
            <a:r>
              <a:rPr lang="en-ID" sz="1500" dirty="0"/>
              <a:t> kami </a:t>
            </a:r>
            <a:r>
              <a:rPr lang="en-ID" sz="1500" dirty="0" err="1"/>
              <a:t>percaya</a:t>
            </a:r>
            <a:r>
              <a:rPr lang="en-ID" sz="1500" dirty="0"/>
              <a:t> </a:t>
            </a:r>
            <a:r>
              <a:rPr lang="en-ID" sz="1500" dirty="0" err="1"/>
              <a:t>bahwa</a:t>
            </a:r>
            <a:r>
              <a:rPr lang="en-ID" sz="1500" dirty="0"/>
              <a:t> </a:t>
            </a:r>
            <a:r>
              <a:rPr lang="en-ID" sz="1500" dirty="0" err="1"/>
              <a:t>hal</a:t>
            </a:r>
            <a:r>
              <a:rPr lang="en-ID" sz="1500" dirty="0"/>
              <a:t> </a:t>
            </a:r>
            <a:r>
              <a:rPr lang="en-ID" sz="1500" dirty="0" err="1"/>
              <a:t>ini</a:t>
            </a:r>
            <a:r>
              <a:rPr lang="en-ID" sz="1500" dirty="0"/>
              <a:t> </a:t>
            </a:r>
            <a:r>
              <a:rPr lang="en-ID" sz="1500" dirty="0" err="1"/>
              <a:t>akan</a:t>
            </a:r>
            <a:r>
              <a:rPr lang="en-ID" sz="1500" dirty="0"/>
              <a:t> </a:t>
            </a:r>
            <a:r>
              <a:rPr lang="en-ID" sz="1500" dirty="0" err="1"/>
              <a:t>meningkatkan</a:t>
            </a:r>
            <a:r>
              <a:rPr lang="en-ID" sz="1500" dirty="0"/>
              <a:t> </a:t>
            </a:r>
            <a:r>
              <a:rPr lang="en-ID" sz="1500" dirty="0" err="1"/>
              <a:t>adopsi</a:t>
            </a:r>
            <a:r>
              <a:rPr lang="en-ID" sz="1500" dirty="0"/>
              <a:t> dan </a:t>
            </a:r>
            <a:r>
              <a:rPr lang="en-ID" sz="1500" dirty="0" err="1"/>
              <a:t>kepuasan</a:t>
            </a:r>
            <a:r>
              <a:rPr lang="en-ID" sz="1500" dirty="0"/>
              <a:t> </a:t>
            </a:r>
            <a:r>
              <a:rPr lang="en-ID" sz="1500" dirty="0" err="1"/>
              <a:t>pengguna</a:t>
            </a:r>
            <a:r>
              <a:rPr lang="en-ID" sz="1500" dirty="0"/>
              <a:t>.</a:t>
            </a:r>
          </a:p>
          <a:p>
            <a:endParaRPr lang="en-ID" sz="1500" dirty="0"/>
          </a:p>
          <a:p>
            <a:r>
              <a:rPr lang="en-ID" sz="1500" dirty="0"/>
              <a:t>4. Monitoring dan </a:t>
            </a:r>
            <a:r>
              <a:rPr lang="en-ID" sz="1500" dirty="0" err="1"/>
              <a:t>Evaluasi</a:t>
            </a:r>
            <a:r>
              <a:rPr lang="en-ID" sz="1500" dirty="0"/>
              <a:t>: </a:t>
            </a:r>
            <a:r>
              <a:rPr lang="en-ID" sz="1500" dirty="0" err="1"/>
              <a:t>Asumsi</a:t>
            </a:r>
            <a:r>
              <a:rPr lang="en-ID" sz="1500" dirty="0"/>
              <a:t> </a:t>
            </a:r>
            <a:r>
              <a:rPr lang="en-ID" sz="1500" dirty="0" err="1"/>
              <a:t>ini</a:t>
            </a:r>
            <a:r>
              <a:rPr lang="en-ID" sz="1500" dirty="0"/>
              <a:t> </a:t>
            </a:r>
            <a:r>
              <a:rPr lang="en-ID" sz="1500" dirty="0" err="1"/>
              <a:t>menyatakan</a:t>
            </a:r>
            <a:r>
              <a:rPr lang="en-ID" sz="1500" dirty="0"/>
              <a:t> </a:t>
            </a:r>
            <a:r>
              <a:rPr lang="en-ID" sz="1500" dirty="0" err="1"/>
              <a:t>bahwa</a:t>
            </a:r>
            <a:r>
              <a:rPr lang="en-ID" sz="1500" dirty="0"/>
              <a:t> </a:t>
            </a:r>
            <a:r>
              <a:rPr lang="en-ID" sz="1500" dirty="0" err="1"/>
              <a:t>adanya</a:t>
            </a:r>
            <a:r>
              <a:rPr lang="en-ID" sz="1500" dirty="0"/>
              <a:t> </a:t>
            </a:r>
            <a:r>
              <a:rPr lang="en-ID" sz="1500" dirty="0" err="1"/>
              <a:t>fitur</a:t>
            </a:r>
            <a:r>
              <a:rPr lang="en-ID" sz="1500" dirty="0"/>
              <a:t> </a:t>
            </a:r>
            <a:r>
              <a:rPr lang="en-ID" sz="1500" dirty="0" err="1"/>
              <a:t>statistik</a:t>
            </a:r>
            <a:r>
              <a:rPr lang="en-ID" sz="1500" dirty="0"/>
              <a:t> </a:t>
            </a:r>
            <a:r>
              <a:rPr lang="en-ID" sz="1500" dirty="0" err="1"/>
              <a:t>dalam</a:t>
            </a:r>
            <a:r>
              <a:rPr lang="en-ID" sz="1500" dirty="0"/>
              <a:t> </a:t>
            </a:r>
            <a:r>
              <a:rPr lang="en-ID" sz="1500" dirty="0" err="1"/>
              <a:t>aplikasi</a:t>
            </a:r>
            <a:r>
              <a:rPr lang="en-ID" sz="1500" dirty="0"/>
              <a:t> </a:t>
            </a:r>
            <a:r>
              <a:rPr lang="en-ID" sz="1500" dirty="0" err="1"/>
              <a:t>akan</a:t>
            </a:r>
            <a:r>
              <a:rPr lang="en-ID" sz="1500" dirty="0"/>
              <a:t> </a:t>
            </a:r>
            <a:r>
              <a:rPr lang="en-ID" sz="1500" dirty="0" err="1"/>
              <a:t>memberikan</a:t>
            </a:r>
            <a:r>
              <a:rPr lang="en-ID" sz="1500" dirty="0"/>
              <a:t> </a:t>
            </a:r>
            <a:r>
              <a:rPr lang="en-ID" sz="1500" dirty="0" err="1"/>
              <a:t>nilai</a:t>
            </a:r>
            <a:r>
              <a:rPr lang="en-ID" sz="1500" dirty="0"/>
              <a:t> </a:t>
            </a:r>
            <a:r>
              <a:rPr lang="en-ID" sz="1500" dirty="0" err="1"/>
              <a:t>tambah</a:t>
            </a:r>
            <a:r>
              <a:rPr lang="en-ID" sz="1500" dirty="0"/>
              <a:t> </a:t>
            </a:r>
            <a:r>
              <a:rPr lang="en-ID" sz="1500" dirty="0" err="1"/>
              <a:t>kepada</a:t>
            </a:r>
            <a:r>
              <a:rPr lang="en-ID" sz="1500" dirty="0"/>
              <a:t> </a:t>
            </a:r>
            <a:r>
              <a:rPr lang="en-ID" sz="1500" dirty="0" err="1"/>
              <a:t>pengguna</a:t>
            </a:r>
            <a:r>
              <a:rPr lang="en-ID" sz="1500" dirty="0"/>
              <a:t>. </a:t>
            </a:r>
            <a:r>
              <a:rPr lang="en-ID" sz="1500" dirty="0" err="1"/>
              <a:t>Mereka</a:t>
            </a:r>
            <a:r>
              <a:rPr lang="en-ID" sz="1500" dirty="0"/>
              <a:t> </a:t>
            </a:r>
            <a:r>
              <a:rPr lang="en-ID" sz="1500" dirty="0" err="1"/>
              <a:t>dapat</a:t>
            </a:r>
            <a:r>
              <a:rPr lang="en-ID" sz="1500" dirty="0"/>
              <a:t> </a:t>
            </a:r>
            <a:r>
              <a:rPr lang="en-ID" sz="1500" dirty="0" err="1"/>
              <a:t>memantau</a:t>
            </a:r>
            <a:r>
              <a:rPr lang="en-ID" sz="1500" dirty="0"/>
              <a:t> </a:t>
            </a:r>
            <a:r>
              <a:rPr lang="en-ID" sz="1500" dirty="0" err="1"/>
              <a:t>hasil</a:t>
            </a:r>
            <a:r>
              <a:rPr lang="en-ID" sz="1500" dirty="0"/>
              <a:t> dan </a:t>
            </a:r>
            <a:r>
              <a:rPr lang="en-ID" sz="1500" dirty="0" err="1"/>
              <a:t>kemajuan</a:t>
            </a:r>
            <a:r>
              <a:rPr lang="en-ID" sz="1500" dirty="0"/>
              <a:t> </a:t>
            </a:r>
            <a:r>
              <a:rPr lang="en-ID" sz="1500" dirty="0" err="1"/>
              <a:t>mereka</a:t>
            </a:r>
            <a:r>
              <a:rPr lang="en-ID" sz="1500" dirty="0"/>
              <a:t> </a:t>
            </a:r>
            <a:r>
              <a:rPr lang="en-ID" sz="1500" dirty="0" err="1"/>
              <a:t>seiring</a:t>
            </a:r>
            <a:r>
              <a:rPr lang="en-ID" sz="1500" dirty="0"/>
              <a:t> </a:t>
            </a:r>
            <a:r>
              <a:rPr lang="en-ID" sz="1500" dirty="0" err="1"/>
              <a:t>waktu</a:t>
            </a:r>
            <a:r>
              <a:rPr lang="en-ID" sz="1500" dirty="0"/>
              <a:t>, </a:t>
            </a:r>
            <a:r>
              <a:rPr lang="en-ID" sz="1500" dirty="0" err="1"/>
              <a:t>membantu</a:t>
            </a:r>
            <a:r>
              <a:rPr lang="en-ID" sz="1500" dirty="0"/>
              <a:t> </a:t>
            </a:r>
            <a:r>
              <a:rPr lang="en-ID" sz="1500" dirty="0" err="1"/>
              <a:t>mereka</a:t>
            </a:r>
            <a:r>
              <a:rPr lang="en-ID" sz="1500" dirty="0"/>
              <a:t> </a:t>
            </a:r>
            <a:r>
              <a:rPr lang="en-ID" sz="1500" dirty="0" err="1"/>
              <a:t>membuat</a:t>
            </a:r>
            <a:r>
              <a:rPr lang="en-ID" sz="1500" dirty="0"/>
              <a:t> </a:t>
            </a:r>
            <a:r>
              <a:rPr lang="en-ID" sz="1500" dirty="0" err="1"/>
              <a:t>keputusan</a:t>
            </a:r>
            <a:r>
              <a:rPr lang="en-ID" sz="1500" dirty="0"/>
              <a:t> yang </a:t>
            </a:r>
            <a:r>
              <a:rPr lang="en-ID" sz="1500" dirty="0" err="1"/>
              <a:t>lebih</a:t>
            </a:r>
            <a:r>
              <a:rPr lang="en-ID" sz="1500" dirty="0"/>
              <a:t> </a:t>
            </a:r>
            <a:r>
              <a:rPr lang="en-ID" sz="1500" dirty="0" err="1"/>
              <a:t>informasional</a:t>
            </a:r>
            <a:r>
              <a:rPr lang="en-ID" sz="1500" dirty="0"/>
              <a:t> </a:t>
            </a:r>
            <a:r>
              <a:rPr lang="en-ID" sz="1500" dirty="0" err="1"/>
              <a:t>terkait</a:t>
            </a:r>
            <a:r>
              <a:rPr lang="en-ID" sz="1500" dirty="0"/>
              <a:t> </a:t>
            </a:r>
            <a:r>
              <a:rPr lang="en-ID" sz="1500" dirty="0" err="1"/>
              <a:t>dengan</a:t>
            </a:r>
            <a:r>
              <a:rPr lang="en-ID" sz="1500" dirty="0"/>
              <a:t> </a:t>
            </a:r>
            <a:r>
              <a:rPr lang="en-ID" sz="1500" dirty="0" err="1"/>
              <a:t>minat</a:t>
            </a:r>
            <a:r>
              <a:rPr lang="en-ID" sz="1500" dirty="0"/>
              <a:t> dan </a:t>
            </a:r>
            <a:r>
              <a:rPr lang="en-ID" sz="1500" dirty="0" err="1"/>
              <a:t>bakat</a:t>
            </a:r>
            <a:r>
              <a:rPr lang="en-ID" sz="1500" dirty="0"/>
              <a:t> </a:t>
            </a:r>
            <a:r>
              <a:rPr lang="en-ID" sz="1500" dirty="0" err="1"/>
              <a:t>mereka</a:t>
            </a:r>
            <a:r>
              <a:rPr lang="en-ID" sz="1500" dirty="0"/>
              <a:t>.</a:t>
            </a:r>
          </a:p>
          <a:p>
            <a:endParaRPr lang="en-ID" sz="1500" dirty="0"/>
          </a:p>
          <a:p>
            <a:r>
              <a:rPr lang="en-ID" sz="1500" dirty="0" err="1"/>
              <a:t>Dengan</a:t>
            </a:r>
            <a:r>
              <a:rPr lang="en-ID" sz="1500" dirty="0"/>
              <a:t> </a:t>
            </a:r>
            <a:r>
              <a:rPr lang="en-ID" sz="1500" dirty="0" err="1"/>
              <a:t>menguji</a:t>
            </a:r>
            <a:r>
              <a:rPr lang="en-ID" sz="1500" dirty="0"/>
              <a:t> dan </a:t>
            </a:r>
            <a:r>
              <a:rPr lang="en-ID" sz="1500" dirty="0" err="1"/>
              <a:t>memvalidasi</a:t>
            </a:r>
            <a:r>
              <a:rPr lang="en-ID" sz="1500" dirty="0"/>
              <a:t> </a:t>
            </a:r>
            <a:r>
              <a:rPr lang="en-ID" sz="1500" dirty="0" err="1"/>
              <a:t>hipotesis</a:t>
            </a:r>
            <a:r>
              <a:rPr lang="en-ID" sz="1500" dirty="0"/>
              <a:t> </a:t>
            </a:r>
            <a:r>
              <a:rPr lang="en-ID" sz="1500" dirty="0" err="1"/>
              <a:t>ini</a:t>
            </a:r>
            <a:r>
              <a:rPr lang="en-ID" sz="1500" dirty="0"/>
              <a:t> </a:t>
            </a:r>
            <a:r>
              <a:rPr lang="en-ID" sz="1500" dirty="0" err="1"/>
              <a:t>melalui</a:t>
            </a:r>
            <a:r>
              <a:rPr lang="en-ID" sz="1500" dirty="0"/>
              <a:t> UX Journey, kami </a:t>
            </a:r>
            <a:r>
              <a:rPr lang="en-ID" sz="1500" dirty="0" err="1"/>
              <a:t>berharap</a:t>
            </a:r>
            <a:r>
              <a:rPr lang="en-ID" sz="1500" dirty="0"/>
              <a:t> </a:t>
            </a:r>
            <a:r>
              <a:rPr lang="en-ID" sz="1500" dirty="0" err="1"/>
              <a:t>mendapatkan</a:t>
            </a:r>
            <a:r>
              <a:rPr lang="en-ID" sz="1500" dirty="0"/>
              <a:t> </a:t>
            </a:r>
            <a:r>
              <a:rPr lang="en-ID" sz="1500" dirty="0" err="1"/>
              <a:t>wawasan</a:t>
            </a:r>
            <a:r>
              <a:rPr lang="en-ID" sz="1500" dirty="0"/>
              <a:t> yang </a:t>
            </a:r>
            <a:r>
              <a:rPr lang="en-ID" sz="1500" dirty="0" err="1"/>
              <a:t>lebih</a:t>
            </a:r>
            <a:r>
              <a:rPr lang="en-ID" sz="1500" dirty="0"/>
              <a:t> </a:t>
            </a:r>
            <a:r>
              <a:rPr lang="en-ID" sz="1500" dirty="0" err="1"/>
              <a:t>mendalam</a:t>
            </a:r>
            <a:r>
              <a:rPr lang="en-ID" sz="1500" dirty="0"/>
              <a:t> </a:t>
            </a:r>
            <a:r>
              <a:rPr lang="en-ID" sz="1500" dirty="0" err="1"/>
              <a:t>tentang</a:t>
            </a:r>
            <a:r>
              <a:rPr lang="en-ID" sz="1500" dirty="0"/>
              <a:t> </a:t>
            </a:r>
            <a:r>
              <a:rPr lang="en-ID" sz="1500" dirty="0" err="1"/>
              <a:t>bagaimana</a:t>
            </a:r>
            <a:r>
              <a:rPr lang="en-ID" sz="1500" dirty="0"/>
              <a:t> </a:t>
            </a:r>
            <a:r>
              <a:rPr lang="en-ID" sz="1500" dirty="0" err="1"/>
              <a:t>pengguna</a:t>
            </a:r>
            <a:r>
              <a:rPr lang="en-ID" sz="1500" dirty="0"/>
              <a:t> </a:t>
            </a:r>
            <a:r>
              <a:rPr lang="en-ID" sz="1500" dirty="0" err="1"/>
              <a:t>berinteraksi</a:t>
            </a:r>
            <a:r>
              <a:rPr lang="en-ID" sz="1500" dirty="0"/>
              <a:t> </a:t>
            </a:r>
            <a:r>
              <a:rPr lang="en-ID" sz="1500" dirty="0" err="1"/>
              <a:t>dengan</a:t>
            </a:r>
            <a:r>
              <a:rPr lang="en-ID" sz="1500" dirty="0"/>
              <a:t> </a:t>
            </a:r>
            <a:r>
              <a:rPr lang="en-ID" sz="1500" dirty="0" err="1"/>
              <a:t>aplikasi</a:t>
            </a:r>
            <a:r>
              <a:rPr lang="en-ID" sz="1500" dirty="0"/>
              <a:t> MEMIKAT dan </a:t>
            </a:r>
            <a:r>
              <a:rPr lang="en-ID" sz="1500" dirty="0" err="1"/>
              <a:t>sejauh</a:t>
            </a:r>
            <a:r>
              <a:rPr lang="en-ID" sz="1500" dirty="0"/>
              <a:t> mana </a:t>
            </a:r>
            <a:r>
              <a:rPr lang="en-ID" sz="1500" dirty="0" err="1"/>
              <a:t>aplikasi</a:t>
            </a:r>
            <a:r>
              <a:rPr lang="en-ID" sz="1500" dirty="0"/>
              <a:t> </a:t>
            </a:r>
            <a:r>
              <a:rPr lang="en-ID" sz="1500" dirty="0" err="1"/>
              <a:t>tersebut</a:t>
            </a:r>
            <a:r>
              <a:rPr lang="en-ID" sz="1500" dirty="0"/>
              <a:t> </a:t>
            </a:r>
            <a:r>
              <a:rPr lang="en-ID" sz="1500" dirty="0" err="1"/>
              <a:t>berhasil</a:t>
            </a:r>
            <a:r>
              <a:rPr lang="en-ID" sz="1500" dirty="0"/>
              <a:t> </a:t>
            </a:r>
            <a:r>
              <a:rPr lang="en-ID" sz="1500" dirty="0" err="1"/>
              <a:t>mencapai</a:t>
            </a:r>
            <a:r>
              <a:rPr lang="en-ID" sz="1500" dirty="0"/>
              <a:t> </a:t>
            </a:r>
            <a:r>
              <a:rPr lang="en-ID" sz="1500" dirty="0" err="1"/>
              <a:t>tujuan</a:t>
            </a:r>
            <a:r>
              <a:rPr lang="en-ID" sz="1500" dirty="0"/>
              <a:t> yang </a:t>
            </a:r>
            <a:r>
              <a:rPr lang="en-ID" sz="1500" dirty="0" err="1"/>
              <a:t>diinginkan</a:t>
            </a:r>
            <a:r>
              <a:rPr lang="en-ID" sz="1500" dirty="0"/>
              <a:t>.</a:t>
            </a:r>
            <a:endParaRPr lang="en-US" sz="15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65D77-3487-34FB-9481-F5DF567B83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139" y="1155151"/>
            <a:ext cx="5339861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Identify Behavioral 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6928" y="2406595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7139" y="2401245"/>
            <a:ext cx="281558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OBSERVED BEHAVIORAL VARIABLE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8053706" y="947469"/>
            <a:ext cx="1014094" cy="532130"/>
            <a:chOff x="8267795" y="1868895"/>
            <a:chExt cx="1014094" cy="532130"/>
          </a:xfrm>
        </p:grpSpPr>
        <p:sp>
          <p:nvSpPr>
            <p:cNvPr id="36" name="object 36"/>
            <p:cNvSpPr/>
            <p:nvPr/>
          </p:nvSpPr>
          <p:spPr>
            <a:xfrm>
              <a:off x="8449624" y="205072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3" y="348615"/>
                  </a:lnTo>
                  <a:lnTo>
                    <a:pt x="5578" y="344532"/>
                  </a:lnTo>
                  <a:lnTo>
                    <a:pt x="1496" y="338477"/>
                  </a:lnTo>
                  <a:lnTo>
                    <a:pt x="0" y="331066"/>
                  </a:lnTo>
                  <a:lnTo>
                    <a:pt x="0" y="19045"/>
                  </a:lnTo>
                  <a:lnTo>
                    <a:pt x="1496" y="11634"/>
                  </a:lnTo>
                  <a:lnTo>
                    <a:pt x="5578" y="5579"/>
                  </a:lnTo>
                  <a:lnTo>
                    <a:pt x="11633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5"/>
                  </a:lnTo>
                  <a:lnTo>
                    <a:pt x="831647" y="331066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</a:t>
              </a:r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8267795" y="186889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2" y="1959382"/>
              <a:ext cx="108584" cy="165592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315D0C-C77F-C778-95F2-DD130B63B3F3}"/>
              </a:ext>
            </a:extLst>
          </p:cNvPr>
          <p:cNvSpPr txBox="1"/>
          <p:nvPr/>
        </p:nvSpPr>
        <p:spPr>
          <a:xfrm>
            <a:off x="1137139" y="2667000"/>
            <a:ext cx="351106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dirty="0"/>
              <a:t>1Kesulitan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aplikasi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bakat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dipahami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penetuan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bakat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E7D7AE-F042-0AE1-04E6-4FF2F86073E0}"/>
              </a:ext>
            </a:extLst>
          </p:cNvPr>
          <p:cNvSpPr txBox="1"/>
          <p:nvPr/>
        </p:nvSpPr>
        <p:spPr>
          <a:xfrm>
            <a:off x="5396513" y="2667000"/>
            <a:ext cx="367087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dirty="0"/>
              <a:t>(Mudah – Sulit)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(Mudah – Sulit)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(Mudah – Sulit)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FA29E4-F3BB-F1D2-85D1-2AF6C88FFF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0642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45820" y="1123352"/>
            <a:ext cx="342518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Variable Explanation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53706" y="915670"/>
            <a:ext cx="1014094" cy="532130"/>
            <a:chOff x="5981679" y="833602"/>
            <a:chExt cx="1014094" cy="532130"/>
          </a:xfrm>
        </p:grpSpPr>
        <p:sp>
          <p:nvSpPr>
            <p:cNvPr id="22" name="object 22"/>
            <p:cNvSpPr/>
            <p:nvPr/>
          </p:nvSpPr>
          <p:spPr>
            <a:xfrm>
              <a:off x="6163510" y="101543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81679" y="83360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924090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E41B325-FB35-0DB1-B5E2-2963ADB8293D}"/>
              </a:ext>
            </a:extLst>
          </p:cNvPr>
          <p:cNvSpPr txBox="1"/>
          <p:nvPr/>
        </p:nvSpPr>
        <p:spPr>
          <a:xfrm>
            <a:off x="1174915" y="2696308"/>
            <a:ext cx="78928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Pengembang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.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0244F-4295-47C9-1096-29EB8017A1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75459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"/>
            <a:ext cx="7924800" cy="8839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CD1B9B-C24A-006A-AFF8-BE9FE63702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5901171" y="777989"/>
            <a:ext cx="1087755" cy="849630"/>
          </a:xfrm>
          <a:custGeom>
            <a:avLst/>
            <a:gdLst/>
            <a:ahLst/>
            <a:cxnLst/>
            <a:rect l="l" t="t" r="r" b="b"/>
            <a:pathLst>
              <a:path w="1087754" h="849630">
                <a:moveTo>
                  <a:pt x="725817" y="546506"/>
                </a:moveTo>
                <a:lnTo>
                  <a:pt x="722109" y="501637"/>
                </a:lnTo>
                <a:lnTo>
                  <a:pt x="711885" y="458419"/>
                </a:lnTo>
                <a:lnTo>
                  <a:pt x="695566" y="417499"/>
                </a:lnTo>
                <a:lnTo>
                  <a:pt x="675678" y="383095"/>
                </a:lnTo>
                <a:lnTo>
                  <a:pt x="646379" y="345046"/>
                </a:lnTo>
                <a:lnTo>
                  <a:pt x="614362" y="314782"/>
                </a:lnTo>
                <a:lnTo>
                  <a:pt x="577964" y="289331"/>
                </a:lnTo>
                <a:lnTo>
                  <a:pt x="537616" y="269328"/>
                </a:lnTo>
                <a:lnTo>
                  <a:pt x="527100" y="266001"/>
                </a:lnTo>
                <a:lnTo>
                  <a:pt x="527100" y="464515"/>
                </a:lnTo>
                <a:lnTo>
                  <a:pt x="522757" y="485787"/>
                </a:lnTo>
                <a:lnTo>
                  <a:pt x="511657" y="504520"/>
                </a:lnTo>
                <a:lnTo>
                  <a:pt x="496328" y="521335"/>
                </a:lnTo>
                <a:lnTo>
                  <a:pt x="479323" y="536816"/>
                </a:lnTo>
                <a:lnTo>
                  <a:pt x="470065" y="545020"/>
                </a:lnTo>
                <a:lnTo>
                  <a:pt x="463575" y="551040"/>
                </a:lnTo>
                <a:lnTo>
                  <a:pt x="457695" y="557644"/>
                </a:lnTo>
                <a:lnTo>
                  <a:pt x="455803" y="560933"/>
                </a:lnTo>
                <a:lnTo>
                  <a:pt x="455803" y="691413"/>
                </a:lnTo>
                <a:lnTo>
                  <a:pt x="452856" y="699173"/>
                </a:lnTo>
                <a:lnTo>
                  <a:pt x="447281" y="704684"/>
                </a:lnTo>
                <a:lnTo>
                  <a:pt x="441706" y="710425"/>
                </a:lnTo>
                <a:lnTo>
                  <a:pt x="434149" y="713536"/>
                </a:lnTo>
                <a:lnTo>
                  <a:pt x="398424" y="695388"/>
                </a:lnTo>
                <a:lnTo>
                  <a:pt x="396062" y="683958"/>
                </a:lnTo>
                <a:lnTo>
                  <a:pt x="398386" y="672350"/>
                </a:lnTo>
                <a:lnTo>
                  <a:pt x="404710" y="662901"/>
                </a:lnTo>
                <a:lnTo>
                  <a:pt x="414083" y="656539"/>
                </a:lnTo>
                <a:lnTo>
                  <a:pt x="425500" y="654202"/>
                </a:lnTo>
                <a:lnTo>
                  <a:pt x="437299" y="656399"/>
                </a:lnTo>
                <a:lnTo>
                  <a:pt x="446811" y="662444"/>
                </a:lnTo>
                <a:lnTo>
                  <a:pt x="453212" y="671550"/>
                </a:lnTo>
                <a:lnTo>
                  <a:pt x="455625" y="682929"/>
                </a:lnTo>
                <a:lnTo>
                  <a:pt x="455803" y="691413"/>
                </a:lnTo>
                <a:lnTo>
                  <a:pt x="455803" y="560933"/>
                </a:lnTo>
                <a:lnTo>
                  <a:pt x="449935" y="598004"/>
                </a:lnTo>
                <a:lnTo>
                  <a:pt x="449948" y="608698"/>
                </a:lnTo>
                <a:lnTo>
                  <a:pt x="449580" y="610260"/>
                </a:lnTo>
                <a:lnTo>
                  <a:pt x="448589" y="611251"/>
                </a:lnTo>
                <a:lnTo>
                  <a:pt x="447827" y="612152"/>
                </a:lnTo>
                <a:lnTo>
                  <a:pt x="444004" y="612038"/>
                </a:lnTo>
                <a:lnTo>
                  <a:pt x="441604" y="611911"/>
                </a:lnTo>
                <a:lnTo>
                  <a:pt x="409333" y="611911"/>
                </a:lnTo>
                <a:lnTo>
                  <a:pt x="402107" y="612038"/>
                </a:lnTo>
                <a:lnTo>
                  <a:pt x="398932" y="612038"/>
                </a:lnTo>
                <a:lnTo>
                  <a:pt x="398081" y="611124"/>
                </a:lnTo>
                <a:lnTo>
                  <a:pt x="398056" y="606437"/>
                </a:lnTo>
                <a:lnTo>
                  <a:pt x="397941" y="598004"/>
                </a:lnTo>
                <a:lnTo>
                  <a:pt x="400989" y="557034"/>
                </a:lnTo>
                <a:lnTo>
                  <a:pt x="425907" y="518363"/>
                </a:lnTo>
                <a:lnTo>
                  <a:pt x="440702" y="507212"/>
                </a:lnTo>
                <a:lnTo>
                  <a:pt x="447128" y="501967"/>
                </a:lnTo>
                <a:lnTo>
                  <a:pt x="467766" y="467169"/>
                </a:lnTo>
                <a:lnTo>
                  <a:pt x="467067" y="458317"/>
                </a:lnTo>
                <a:lnTo>
                  <a:pt x="437299" y="431241"/>
                </a:lnTo>
                <a:lnTo>
                  <a:pt x="424751" y="429679"/>
                </a:lnTo>
                <a:lnTo>
                  <a:pt x="409130" y="432142"/>
                </a:lnTo>
                <a:lnTo>
                  <a:pt x="395833" y="439280"/>
                </a:lnTo>
                <a:lnTo>
                  <a:pt x="385381" y="450621"/>
                </a:lnTo>
                <a:lnTo>
                  <a:pt x="378307" y="465747"/>
                </a:lnTo>
                <a:lnTo>
                  <a:pt x="376059" y="473138"/>
                </a:lnTo>
                <a:lnTo>
                  <a:pt x="375399" y="473621"/>
                </a:lnTo>
                <a:lnTo>
                  <a:pt x="371068" y="473621"/>
                </a:lnTo>
                <a:lnTo>
                  <a:pt x="369176" y="473341"/>
                </a:lnTo>
                <a:lnTo>
                  <a:pt x="366509" y="473036"/>
                </a:lnTo>
                <a:lnTo>
                  <a:pt x="324967" y="467804"/>
                </a:lnTo>
                <a:lnTo>
                  <a:pt x="324319" y="466191"/>
                </a:lnTo>
                <a:lnTo>
                  <a:pt x="324688" y="462851"/>
                </a:lnTo>
                <a:lnTo>
                  <a:pt x="336283" y="428282"/>
                </a:lnTo>
                <a:lnTo>
                  <a:pt x="360476" y="403326"/>
                </a:lnTo>
                <a:lnTo>
                  <a:pt x="392696" y="388188"/>
                </a:lnTo>
                <a:lnTo>
                  <a:pt x="428307" y="383095"/>
                </a:lnTo>
                <a:lnTo>
                  <a:pt x="448754" y="384721"/>
                </a:lnTo>
                <a:lnTo>
                  <a:pt x="485114" y="397268"/>
                </a:lnTo>
                <a:lnTo>
                  <a:pt x="520039" y="434060"/>
                </a:lnTo>
                <a:lnTo>
                  <a:pt x="527100" y="464515"/>
                </a:lnTo>
                <a:lnTo>
                  <a:pt x="527100" y="266001"/>
                </a:lnTo>
                <a:lnTo>
                  <a:pt x="493763" y="255409"/>
                </a:lnTo>
                <a:lnTo>
                  <a:pt x="443344" y="247967"/>
                </a:lnTo>
                <a:lnTo>
                  <a:pt x="393865" y="248983"/>
                </a:lnTo>
                <a:lnTo>
                  <a:pt x="346125" y="257898"/>
                </a:lnTo>
                <a:lnTo>
                  <a:pt x="300939" y="274193"/>
                </a:lnTo>
                <a:lnTo>
                  <a:pt x="259105" y="297281"/>
                </a:lnTo>
                <a:lnTo>
                  <a:pt x="221437" y="326644"/>
                </a:lnTo>
                <a:lnTo>
                  <a:pt x="188722" y="361721"/>
                </a:lnTo>
                <a:lnTo>
                  <a:pt x="161772" y="401967"/>
                </a:lnTo>
                <a:lnTo>
                  <a:pt x="141401" y="446836"/>
                </a:lnTo>
                <a:lnTo>
                  <a:pt x="135483" y="462343"/>
                </a:lnTo>
                <a:lnTo>
                  <a:pt x="122389" y="496150"/>
                </a:lnTo>
                <a:lnTo>
                  <a:pt x="60007" y="656399"/>
                </a:lnTo>
                <a:lnTo>
                  <a:pt x="787" y="808189"/>
                </a:lnTo>
                <a:lnTo>
                  <a:pt x="0" y="816559"/>
                </a:lnTo>
                <a:lnTo>
                  <a:pt x="3556" y="823620"/>
                </a:lnTo>
                <a:lnTo>
                  <a:pt x="10172" y="827989"/>
                </a:lnTo>
                <a:lnTo>
                  <a:pt x="18605" y="828230"/>
                </a:lnTo>
                <a:lnTo>
                  <a:pt x="226314" y="774750"/>
                </a:lnTo>
                <a:lnTo>
                  <a:pt x="258140" y="799172"/>
                </a:lnTo>
                <a:lnTo>
                  <a:pt x="292811" y="819035"/>
                </a:lnTo>
                <a:lnTo>
                  <a:pt x="329920" y="834110"/>
                </a:lnTo>
                <a:lnTo>
                  <a:pt x="369074" y="844207"/>
                </a:lnTo>
                <a:lnTo>
                  <a:pt x="414375" y="849261"/>
                </a:lnTo>
                <a:lnTo>
                  <a:pt x="458800" y="847521"/>
                </a:lnTo>
                <a:lnTo>
                  <a:pt x="501777" y="839393"/>
                </a:lnTo>
                <a:lnTo>
                  <a:pt x="542696" y="825271"/>
                </a:lnTo>
                <a:lnTo>
                  <a:pt x="580999" y="805561"/>
                </a:lnTo>
                <a:lnTo>
                  <a:pt x="616077" y="780669"/>
                </a:lnTo>
                <a:lnTo>
                  <a:pt x="622300" y="774750"/>
                </a:lnTo>
                <a:lnTo>
                  <a:pt x="647344" y="750976"/>
                </a:lnTo>
                <a:lnTo>
                  <a:pt x="674217" y="716915"/>
                </a:lnTo>
                <a:lnTo>
                  <a:pt x="676059" y="713714"/>
                </a:lnTo>
                <a:lnTo>
                  <a:pt x="696099" y="678865"/>
                </a:lnTo>
                <a:lnTo>
                  <a:pt x="705764" y="654202"/>
                </a:lnTo>
                <a:lnTo>
                  <a:pt x="712419" y="637222"/>
                </a:lnTo>
                <a:lnTo>
                  <a:pt x="718096" y="612152"/>
                </a:lnTo>
                <a:lnTo>
                  <a:pt x="722566" y="592416"/>
                </a:lnTo>
                <a:lnTo>
                  <a:pt x="725817" y="546506"/>
                </a:lnTo>
                <a:close/>
              </a:path>
              <a:path w="1087754" h="849630">
                <a:moveTo>
                  <a:pt x="1087386" y="740651"/>
                </a:moveTo>
                <a:lnTo>
                  <a:pt x="1086002" y="732345"/>
                </a:lnTo>
                <a:lnTo>
                  <a:pt x="970902" y="490575"/>
                </a:lnTo>
                <a:lnTo>
                  <a:pt x="986828" y="453847"/>
                </a:lnTo>
                <a:lnTo>
                  <a:pt x="998270" y="415544"/>
                </a:lnTo>
                <a:lnTo>
                  <a:pt x="1005128" y="376085"/>
                </a:lnTo>
                <a:lnTo>
                  <a:pt x="1007287" y="335876"/>
                </a:lnTo>
                <a:lnTo>
                  <a:pt x="1002792" y="282575"/>
                </a:lnTo>
                <a:lnTo>
                  <a:pt x="990168" y="231355"/>
                </a:lnTo>
                <a:lnTo>
                  <a:pt x="969746" y="182968"/>
                </a:lnTo>
                <a:lnTo>
                  <a:pt x="941832" y="138150"/>
                </a:lnTo>
                <a:lnTo>
                  <a:pt x="906741" y="97663"/>
                </a:lnTo>
                <a:lnTo>
                  <a:pt x="865835" y="63055"/>
                </a:lnTo>
                <a:lnTo>
                  <a:pt x="820686" y="35687"/>
                </a:lnTo>
                <a:lnTo>
                  <a:pt x="772058" y="15862"/>
                </a:lnTo>
                <a:lnTo>
                  <a:pt x="720686" y="3860"/>
                </a:lnTo>
                <a:lnTo>
                  <a:pt x="667334" y="0"/>
                </a:lnTo>
                <a:lnTo>
                  <a:pt x="617982" y="3911"/>
                </a:lnTo>
                <a:lnTo>
                  <a:pt x="570865" y="14655"/>
                </a:lnTo>
                <a:lnTo>
                  <a:pt x="526503" y="31724"/>
                </a:lnTo>
                <a:lnTo>
                  <a:pt x="485406" y="54610"/>
                </a:lnTo>
                <a:lnTo>
                  <a:pt x="448056" y="82791"/>
                </a:lnTo>
                <a:lnTo>
                  <a:pt x="414997" y="115760"/>
                </a:lnTo>
                <a:lnTo>
                  <a:pt x="386702" y="152996"/>
                </a:lnTo>
                <a:lnTo>
                  <a:pt x="363715" y="193992"/>
                </a:lnTo>
                <a:lnTo>
                  <a:pt x="385330" y="190906"/>
                </a:lnTo>
                <a:lnTo>
                  <a:pt x="407123" y="189153"/>
                </a:lnTo>
                <a:lnTo>
                  <a:pt x="429006" y="188747"/>
                </a:lnTo>
                <a:lnTo>
                  <a:pt x="450913" y="189687"/>
                </a:lnTo>
                <a:lnTo>
                  <a:pt x="482955" y="151015"/>
                </a:lnTo>
                <a:lnTo>
                  <a:pt x="521703" y="119049"/>
                </a:lnTo>
                <a:lnTo>
                  <a:pt x="566115" y="94818"/>
                </a:lnTo>
                <a:lnTo>
                  <a:pt x="615162" y="79387"/>
                </a:lnTo>
                <a:lnTo>
                  <a:pt x="667816" y="73799"/>
                </a:lnTo>
                <a:lnTo>
                  <a:pt x="719696" y="78549"/>
                </a:lnTo>
                <a:lnTo>
                  <a:pt x="768934" y="93167"/>
                </a:lnTo>
                <a:lnTo>
                  <a:pt x="814400" y="117182"/>
                </a:lnTo>
                <a:lnTo>
                  <a:pt x="854938" y="150126"/>
                </a:lnTo>
                <a:lnTo>
                  <a:pt x="888352" y="190258"/>
                </a:lnTo>
                <a:lnTo>
                  <a:pt x="912901" y="235419"/>
                </a:lnTo>
                <a:lnTo>
                  <a:pt x="928116" y="284480"/>
                </a:lnTo>
                <a:lnTo>
                  <a:pt x="933526" y="336283"/>
                </a:lnTo>
                <a:lnTo>
                  <a:pt x="931367" y="371589"/>
                </a:lnTo>
                <a:lnTo>
                  <a:pt x="924585" y="406107"/>
                </a:lnTo>
                <a:lnTo>
                  <a:pt x="913307" y="439356"/>
                </a:lnTo>
                <a:lnTo>
                  <a:pt x="897648" y="470877"/>
                </a:lnTo>
                <a:lnTo>
                  <a:pt x="887806" y="487705"/>
                </a:lnTo>
                <a:lnTo>
                  <a:pt x="970038" y="660501"/>
                </a:lnTo>
                <a:lnTo>
                  <a:pt x="776185" y="625309"/>
                </a:lnTo>
                <a:lnTo>
                  <a:pt x="771664" y="643712"/>
                </a:lnTo>
                <a:lnTo>
                  <a:pt x="766254" y="661657"/>
                </a:lnTo>
                <a:lnTo>
                  <a:pt x="759955" y="679119"/>
                </a:lnTo>
                <a:lnTo>
                  <a:pt x="752830" y="696099"/>
                </a:lnTo>
                <a:lnTo>
                  <a:pt x="1069721" y="753656"/>
                </a:lnTo>
                <a:lnTo>
                  <a:pt x="1078115" y="752805"/>
                </a:lnTo>
                <a:lnTo>
                  <a:pt x="1084376" y="747979"/>
                </a:lnTo>
                <a:lnTo>
                  <a:pt x="1087386" y="740651"/>
                </a:lnTo>
                <a:close/>
              </a:path>
            </a:pathLst>
          </a:custGeom>
          <a:solidFill>
            <a:srgbClr val="DBDDD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43000" y="1135801"/>
            <a:ext cx="5208906" cy="319958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  <a:tabLst>
                <a:tab pos="527088" algn="l"/>
                <a:tab pos="1890534" algn="l"/>
                <a:tab pos="3504823" algn="l"/>
              </a:tabLst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1 </a:t>
            </a: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5-minute 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prepare</a:t>
            </a: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questions</a:t>
            </a:r>
          </a:p>
        </p:txBody>
      </p:sp>
      <p:grpSp>
        <p:nvGrpSpPr>
          <p:cNvPr id="42" name="object 42"/>
          <p:cNvGrpSpPr/>
          <p:nvPr/>
        </p:nvGrpSpPr>
        <p:grpSpPr>
          <a:xfrm>
            <a:off x="8070878" y="936739"/>
            <a:ext cx="1014094" cy="532130"/>
            <a:chOff x="5981679" y="1553829"/>
            <a:chExt cx="1014094" cy="532130"/>
          </a:xfrm>
        </p:grpSpPr>
        <p:sp>
          <p:nvSpPr>
            <p:cNvPr id="43" name="object 43"/>
            <p:cNvSpPr/>
            <p:nvPr/>
          </p:nvSpPr>
          <p:spPr>
            <a:xfrm>
              <a:off x="6163510" y="173566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8</a:t>
              </a:r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981679" y="155382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44317"/>
              <a:ext cx="108584" cy="165592"/>
            </a:xfrm>
            <a:prstGeom prst="rect">
              <a:avLst/>
            </a:prstGeom>
          </p:spPr>
        </p:pic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FF95609F-7F21-3BCD-34EA-6E4B90F814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423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0D31642A-F950-5106-46BA-7F13D97D5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51950"/>
              </p:ext>
            </p:extLst>
          </p:nvPr>
        </p:nvGraphicFramePr>
        <p:xfrm>
          <a:off x="1143000" y="2667001"/>
          <a:ext cx="7941972" cy="64400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76167812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71631266"/>
                    </a:ext>
                  </a:extLst>
                </a:gridCol>
                <a:gridCol w="5503572">
                  <a:extLst>
                    <a:ext uri="{9D8B030D-6E8A-4147-A177-3AD203B41FA5}">
                      <a16:colId xmlns:a16="http://schemas.microsoft.com/office/drawing/2014/main" val="2660456075"/>
                    </a:ext>
                  </a:extLst>
                </a:gridCol>
              </a:tblGrid>
              <a:tr h="427776">
                <a:tc>
                  <a:txBody>
                    <a:bodyPr/>
                    <a:lstStyle/>
                    <a:p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Welcome Remarks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1.Asslamu'alaikum, </a:t>
                      </a:r>
                      <a:r>
                        <a:rPr lang="en-ID" sz="1100" dirty="0" err="1"/>
                        <a:t>Perkenalkan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nama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saya</a:t>
                      </a:r>
                      <a:r>
                        <a:rPr lang="en-ID" sz="1100" dirty="0"/>
                        <a:t> Ismail Wahyu </a:t>
                      </a:r>
                      <a:r>
                        <a:rPr lang="en-ID" sz="1100" dirty="0" err="1"/>
                        <a:t>Fadilah</a:t>
                      </a:r>
                      <a:r>
                        <a:rPr lang="en-ID" sz="1100" dirty="0"/>
                        <a:t>, Saya </a:t>
                      </a:r>
                      <a:r>
                        <a:rPr lang="en-ID" sz="1100" dirty="0" err="1"/>
                        <a:t>dari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mahasiswa</a:t>
                      </a:r>
                      <a:r>
                        <a:rPr lang="en-ID" sz="1100" dirty="0"/>
                        <a:t> UMM Teknik </a:t>
                      </a:r>
                      <a:r>
                        <a:rPr lang="en-ID" sz="1100" dirty="0" err="1"/>
                        <a:t>Informatika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ingin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melakukan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wawancara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kepada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anda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guna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mencari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pendapat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sistem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pemesanan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jasa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tukang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bangunan</a:t>
                      </a:r>
                      <a:endParaRPr lang="en-US" sz="11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225401"/>
                  </a:ext>
                </a:extLst>
              </a:tr>
              <a:tr h="824997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Collect demographics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2. Diperkenankan anda untuk memperkenalkan mengenai diri anda terlebih dahulu </a:t>
                      </a:r>
                      <a:endParaRPr 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51510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Tell a story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3. </a:t>
                      </a:r>
                      <a:r>
                        <a:rPr lang="en-ID" sz="1100" dirty="0" err="1"/>
                        <a:t>Sebagai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pengembang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saya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perlu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memastikan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bahwa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mudah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digunakan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serta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memelurkan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masukan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tentang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kekurangan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dikembangkan</a:t>
                      </a:r>
                      <a:r>
                        <a:rPr lang="en-ID" sz="1100" dirty="0"/>
                        <a:t> agar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dapat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sesuai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dengan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diharapkan</a:t>
                      </a:r>
                      <a:r>
                        <a:rPr lang="en-ID" sz="1100" dirty="0"/>
                        <a:t>. </a:t>
                      </a:r>
                      <a:endParaRPr 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712116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Problem ranking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4. </a:t>
                      </a:r>
                      <a:r>
                        <a:rPr lang="en-ID" sz="1100" dirty="0" err="1"/>
                        <a:t>Berikut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terkait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permasalahan-permasalahan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sebagai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pengguna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menurut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anda</a:t>
                      </a:r>
                      <a:r>
                        <a:rPr lang="en-ID" sz="1100" dirty="0"/>
                        <a:t> ;</a:t>
                      </a:r>
                    </a:p>
                    <a:p>
                      <a:r>
                        <a:rPr lang="en-ID" sz="1100" dirty="0"/>
                        <a:t>• Fitur </a:t>
                      </a:r>
                      <a:r>
                        <a:rPr lang="en-ID" sz="1100" dirty="0" err="1"/>
                        <a:t>apa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saja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anda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harapkan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pengenalan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minat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bakat</a:t>
                      </a:r>
                      <a:r>
                        <a:rPr lang="en-ID" sz="1100" dirty="0"/>
                        <a:t> ?</a:t>
                      </a:r>
                    </a:p>
                    <a:p>
                      <a:r>
                        <a:rPr lang="en-ID" sz="1100" dirty="0"/>
                        <a:t>• </a:t>
                      </a:r>
                      <a:r>
                        <a:rPr lang="en-ID" sz="1100" dirty="0" err="1"/>
                        <a:t>Apa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saja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jenis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penilaian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evaluasi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ingin</a:t>
                      </a:r>
                      <a:r>
                        <a:rPr lang="en-ID" sz="1100" dirty="0"/>
                        <a:t> Anda </a:t>
                      </a:r>
                      <a:r>
                        <a:rPr lang="en-ID" sz="1100" dirty="0" err="1"/>
                        <a:t>lihat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pengenalan</a:t>
                      </a:r>
                      <a:endParaRPr lang="en-ID" sz="1100" dirty="0"/>
                    </a:p>
                    <a:p>
                      <a:r>
                        <a:rPr lang="en-ID" sz="1100" dirty="0" err="1"/>
                        <a:t>minat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bakat</a:t>
                      </a:r>
                      <a:r>
                        <a:rPr lang="en-ID" sz="1100" dirty="0"/>
                        <a:t>.</a:t>
                      </a:r>
                    </a:p>
                    <a:p>
                      <a:r>
                        <a:rPr lang="en-ID" sz="1100" dirty="0"/>
                        <a:t>• </a:t>
                      </a:r>
                      <a:r>
                        <a:rPr lang="en-ID" sz="1100" dirty="0" err="1"/>
                        <a:t>Apa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saja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masalah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keamanan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privasi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perlu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diperhatikan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</a:p>
                    <a:p>
                      <a:r>
                        <a:rPr lang="en-ID" sz="1100" dirty="0"/>
                        <a:t>PEMIKAT?</a:t>
                      </a:r>
                      <a:endParaRPr 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010796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3 Minutes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Explore customer's word view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5. </a:t>
                      </a:r>
                      <a:r>
                        <a:rPr lang="en-ID" sz="1100" dirty="0" err="1"/>
                        <a:t>Terkait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dengan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pemakaian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tersebut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apakah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hal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menyulitkan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pengguna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terhadap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ataukah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hal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mungkin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bisa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ditambahkan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menjadi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fitur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tambahan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tersebut</a:t>
                      </a:r>
                      <a:endParaRPr lang="en-US" sz="11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342101"/>
                  </a:ext>
                </a:extLst>
              </a:tr>
              <a:tr h="1619438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Wrapping up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6. </a:t>
                      </a:r>
                      <a:r>
                        <a:rPr lang="en-ID" sz="1100" dirty="0" err="1"/>
                        <a:t>Mungkin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itu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saja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wawancara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saya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lakukan</a:t>
                      </a:r>
                      <a:r>
                        <a:rPr lang="en-ID" sz="1100" dirty="0"/>
                        <a:t> kali </a:t>
                      </a:r>
                      <a:r>
                        <a:rPr lang="en-ID" sz="1100" dirty="0" err="1"/>
                        <a:t>ini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terimakasih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sudah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menjadi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narasumber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proses </a:t>
                      </a:r>
                      <a:r>
                        <a:rPr lang="en-ID" sz="1100" dirty="0" err="1"/>
                        <a:t>pembuatan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sistem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saya</a:t>
                      </a:r>
                      <a:endParaRPr lang="en-US" sz="11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25356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Document results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7. </a:t>
                      </a:r>
                      <a:r>
                        <a:rPr lang="en-ID" sz="1100" dirty="0" err="1"/>
                        <a:t>Dokumen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hasil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wawancara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digunakan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bahan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pertimbangan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sebelum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membuat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lebih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baik</a:t>
                      </a:r>
                      <a:r>
                        <a:rPr lang="en-ID" sz="1100" dirty="0"/>
                        <a:t>. </a:t>
                      </a:r>
                      <a:endParaRPr lang="en-US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7807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37138" y="1164399"/>
            <a:ext cx="46297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Prepared questions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8053706" y="941477"/>
            <a:ext cx="1014094" cy="532130"/>
            <a:chOff x="5981691" y="1508307"/>
            <a:chExt cx="1014094" cy="532130"/>
          </a:xfrm>
        </p:grpSpPr>
        <p:sp>
          <p:nvSpPr>
            <p:cNvPr id="25" name="object 25"/>
            <p:cNvSpPr/>
            <p:nvPr/>
          </p:nvSpPr>
          <p:spPr>
            <a:xfrm>
              <a:off x="6163521" y="169014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8</a:t>
              </a:r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981691" y="1508307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68" y="1598795"/>
              <a:ext cx="108584" cy="16559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481CC2E-7610-D0F5-C330-29BADEDC4321}"/>
              </a:ext>
            </a:extLst>
          </p:cNvPr>
          <p:cNvSpPr txBox="1"/>
          <p:nvPr/>
        </p:nvSpPr>
        <p:spPr>
          <a:xfrm>
            <a:off x="1143000" y="2691743"/>
            <a:ext cx="79248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dirty="0"/>
              <a:t> Fitur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yang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harapkan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PEMIKAT ?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Apa saja kendala yang Anda temukan dalam menggunakan aplikasi PEMIKAT saat ini?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Bagaimana cara yang paling efektif untuk menyampaikan umpan balik tentang pembelajaran minat bakat ini?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dan </a:t>
            </a:r>
            <a:r>
              <a:rPr lang="en-ID" dirty="0" err="1"/>
              <a:t>evaluasi</a:t>
            </a:r>
            <a:r>
              <a:rPr lang="en-ID" dirty="0"/>
              <a:t> yang </a:t>
            </a:r>
            <a:r>
              <a:rPr lang="en-ID" dirty="0" err="1"/>
              <a:t>ingin</a:t>
            </a:r>
            <a:r>
              <a:rPr lang="en-ID" dirty="0"/>
              <a:t> Anda </a:t>
            </a:r>
            <a:r>
              <a:rPr lang="en-ID" dirty="0" err="1"/>
              <a:t>lihat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PEMIKAT?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Nilai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bakat</a:t>
            </a:r>
            <a:r>
              <a:rPr lang="en-ID" dirty="0"/>
              <a:t>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dan </a:t>
            </a:r>
            <a:r>
              <a:rPr lang="en-US" dirty="0" err="1"/>
              <a:t>privasi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diperhatikan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PEMIKAT?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3324A5-4B38-D8A0-3BA8-C5F1C73AFC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4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4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0780" y="2819400"/>
            <a:ext cx="5119369" cy="3574952"/>
          </a:xfrm>
          <a:prstGeom prst="rect">
            <a:avLst/>
          </a:prstGeom>
        </p:spPr>
        <p:txBody>
          <a:bodyPr vert="horz" wrap="square" lIns="0" tIns="201294" rIns="0" bIns="0" rtlCol="0">
            <a:spAutoFit/>
          </a:bodyPr>
          <a:lstStyle/>
          <a:p>
            <a:pPr marL="12701" marR="5081" algn="just">
              <a:lnSpc>
                <a:spcPct val="83700"/>
              </a:lnSpc>
              <a:spcBef>
                <a:spcPts val="1586"/>
              </a:spcBef>
            </a:pPr>
            <a:r>
              <a:rPr sz="7450" spc="-15" dirty="0"/>
              <a:t>Creativity</a:t>
            </a:r>
            <a:r>
              <a:rPr sz="7450" spc="-364" dirty="0"/>
              <a:t> </a:t>
            </a:r>
            <a:r>
              <a:rPr sz="7450" spc="155" dirty="0"/>
              <a:t>is </a:t>
            </a:r>
            <a:r>
              <a:rPr sz="7450" spc="-2230" dirty="0"/>
              <a:t> </a:t>
            </a:r>
            <a:r>
              <a:rPr sz="7450" spc="21" dirty="0"/>
              <a:t>intelligence </a:t>
            </a:r>
            <a:r>
              <a:rPr sz="7450" spc="-2235" dirty="0"/>
              <a:t> </a:t>
            </a:r>
            <a:r>
              <a:rPr sz="7850" spc="255" dirty="0"/>
              <a:t>having</a:t>
            </a:r>
            <a:r>
              <a:rPr sz="7850" spc="-355" dirty="0"/>
              <a:t> </a:t>
            </a:r>
            <a:r>
              <a:rPr sz="7850" spc="279" dirty="0"/>
              <a:t>fun</a:t>
            </a:r>
            <a:endParaRPr sz="7850" dirty="0"/>
          </a:p>
          <a:p>
            <a:pPr marL="2702759">
              <a:spcBef>
                <a:spcPts val="40"/>
              </a:spcBef>
            </a:pPr>
            <a:r>
              <a:rPr sz="2800" spc="15" dirty="0"/>
              <a:t>Albert</a:t>
            </a:r>
            <a:r>
              <a:rPr sz="2800" spc="-149" dirty="0"/>
              <a:t> </a:t>
            </a:r>
            <a:r>
              <a:rPr sz="2800" spc="40" dirty="0"/>
              <a:t>Einstein</a:t>
            </a:r>
            <a:endParaRPr sz="28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27570B-38C2-D123-8502-6375947A4A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462" y="3200400"/>
            <a:ext cx="4927599" cy="1267206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1">
              <a:spcBef>
                <a:spcPts val="310"/>
              </a:spcBef>
            </a:pPr>
            <a:r>
              <a:rPr sz="1201" b="1" dirty="0">
                <a:latin typeface="Arial"/>
                <a:cs typeface="Arial"/>
              </a:rPr>
              <a:t>Written by HCI Group</a:t>
            </a:r>
            <a:endParaRPr sz="1201" dirty="0">
              <a:latin typeface="Arial"/>
              <a:cs typeface="Arial"/>
            </a:endParaRPr>
          </a:p>
          <a:p>
            <a:pPr marL="12701">
              <a:spcBef>
                <a:spcPts val="210"/>
              </a:spcBef>
            </a:pPr>
            <a:r>
              <a:rPr sz="1201" b="1" dirty="0">
                <a:latin typeface="Arial"/>
                <a:cs typeface="Arial"/>
              </a:rPr>
              <a:t>Universitas Muhammadiyah Malang and Universiti putra malaysia</a:t>
            </a:r>
            <a:endParaRPr sz="1201" dirty="0">
              <a:latin typeface="Arial"/>
              <a:cs typeface="Arial"/>
            </a:endParaRPr>
          </a:p>
          <a:p>
            <a:pPr marL="12701" marR="3123160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Wahyu Andhyka Kusuma  Azrul Hazri bin Jantan  Novia Admodisastro  Noris Mohd Norowi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9008" y="316031"/>
            <a:ext cx="8616992" cy="20528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lang="en-ID" sz="130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130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131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13252" dirty="0"/>
          </a:p>
        </p:txBody>
      </p:sp>
      <p:sp>
        <p:nvSpPr>
          <p:cNvPr id="4" name="object 4"/>
          <p:cNvSpPr txBox="1"/>
          <p:nvPr/>
        </p:nvSpPr>
        <p:spPr>
          <a:xfrm>
            <a:off x="1163462" y="787807"/>
            <a:ext cx="246349" cy="575376"/>
          </a:xfrm>
          <a:prstGeom prst="rect">
            <a:avLst/>
          </a:prstGeom>
        </p:spPr>
        <p:txBody>
          <a:bodyPr vert="vert270" wrap="square" lIns="0" tIns="26669" rIns="0" bIns="0" rtlCol="0">
            <a:spAutoFit/>
          </a:bodyPr>
          <a:lstStyle/>
          <a:p>
            <a:pPr marL="12701">
              <a:spcBef>
                <a:spcPts val="210"/>
              </a:spcBef>
            </a:pPr>
            <a:r>
              <a:rPr sz="1601" dirty="0">
                <a:latin typeface="Verdana"/>
                <a:cs typeface="Verdana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3462" y="2221624"/>
            <a:ext cx="5111791" cy="626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</a:t>
            </a:r>
            <a:r>
              <a:rPr lang="en-US" sz="1301" dirty="0">
                <a:latin typeface="Verdana"/>
                <a:cs typeface="Verdana"/>
              </a:rPr>
              <a:t> </a:t>
            </a:r>
            <a:r>
              <a:rPr lang="en-ID" sz="1301" dirty="0">
                <a:latin typeface="Verdana"/>
                <a:cs typeface="Verdana"/>
              </a:rPr>
              <a:t>Requirement quality User</a:t>
            </a:r>
          </a:p>
          <a:p>
            <a:pPr marL="12701">
              <a:spcBef>
                <a:spcPts val="100"/>
              </a:spcBef>
            </a:pPr>
            <a:endParaRPr sz="1301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1691" y="2787321"/>
            <a:ext cx="1722120" cy="1921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1495"/>
              </a:lnSpc>
              <a:spcBef>
                <a:spcPts val="100"/>
              </a:spcBef>
            </a:pPr>
            <a:r>
              <a:rPr sz="1201" b="1" dirty="0">
                <a:latin typeface="Arial"/>
                <a:cs typeface="Arial"/>
              </a:rPr>
              <a:t>Second Versions</a:t>
            </a:r>
            <a:endParaRPr sz="1201" dirty="0">
              <a:latin typeface="Arial"/>
              <a:cs typeface="Aria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B981E7-3FE8-3283-8FCA-BF06B2B679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54723" y="1146868"/>
            <a:ext cx="4292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Meet stakeholder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54723" y="2701653"/>
            <a:ext cx="291274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OBJECTIVE AND EXPECTED RESULTS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3000" y="4862373"/>
            <a:ext cx="345663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5 MINUTES QUESTIONS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8053706" y="953135"/>
            <a:ext cx="1014094" cy="532130"/>
            <a:chOff x="5981684" y="1485259"/>
            <a:chExt cx="1014094" cy="532130"/>
          </a:xfrm>
        </p:grpSpPr>
        <p:sp>
          <p:nvSpPr>
            <p:cNvPr id="24" name="object 24"/>
            <p:cNvSpPr/>
            <p:nvPr/>
          </p:nvSpPr>
          <p:spPr>
            <a:xfrm>
              <a:off x="6163514" y="16670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8</a:t>
              </a:r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981684" y="14852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61" y="1575747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6460059-ABD5-F302-CEBE-83F8F0D2FC1E}"/>
              </a:ext>
            </a:extLst>
          </p:cNvPr>
          <p:cNvSpPr txBox="1"/>
          <p:nvPr/>
        </p:nvSpPr>
        <p:spPr>
          <a:xfrm>
            <a:off x="1170769" y="3310834"/>
            <a:ext cx="789661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Tujuan</a:t>
            </a:r>
            <a:r>
              <a:rPr lang="en-ID" dirty="0"/>
              <a:t> meet stakeholder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menemui</a:t>
            </a:r>
            <a:r>
              <a:rPr lang="en-ID" dirty="0"/>
              <a:t> orang – orang yang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pelajar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bakat</a:t>
            </a:r>
            <a:r>
              <a:rPr lang="en-ID" dirty="0"/>
              <a:t> dan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kemana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penentuan</a:t>
            </a:r>
            <a:r>
              <a:rPr lang="en-ID" dirty="0"/>
              <a:t> </a:t>
            </a:r>
            <a:r>
              <a:rPr lang="en-ID" dirty="0" err="1"/>
              <a:t>cita</a:t>
            </a:r>
            <a:r>
              <a:rPr lang="en-ID" dirty="0"/>
              <a:t> </a:t>
            </a:r>
            <a:r>
              <a:rPr lang="en-ID" dirty="0" err="1"/>
              <a:t>cita</a:t>
            </a:r>
            <a:r>
              <a:rPr lang="en-ID" dirty="0"/>
              <a:t> dan </a:t>
            </a:r>
            <a:r>
              <a:rPr lang="en-ID" dirty="0" err="1"/>
              <a:t>pekerjaan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,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menggali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yang </a:t>
            </a:r>
            <a:r>
              <a:rPr lang="en-ID" dirty="0" err="1"/>
              <a:t>dibutuhkan</a:t>
            </a:r>
            <a:r>
              <a:rPr lang="en-ID" dirty="0"/>
              <a:t> agar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.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C7C13C-53F8-5CAC-6076-0188C9FE31BE}"/>
              </a:ext>
            </a:extLst>
          </p:cNvPr>
          <p:cNvSpPr txBox="1"/>
          <p:nvPr/>
        </p:nvSpPr>
        <p:spPr>
          <a:xfrm>
            <a:off x="1170769" y="5239200"/>
            <a:ext cx="792480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pembayaran</a:t>
            </a:r>
            <a:r>
              <a:rPr lang="en-ID" dirty="0"/>
              <a:t> yang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pembayaran</a:t>
            </a:r>
            <a:r>
              <a:rPr lang="en-ID" dirty="0"/>
              <a:t> yang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oleh </a:t>
            </a:r>
            <a:r>
              <a:rPr lang="en-ID" dirty="0" err="1"/>
              <a:t>pelanggan</a:t>
            </a:r>
            <a:r>
              <a:rPr lang="en-ID" dirty="0"/>
              <a:t>?</a:t>
            </a:r>
          </a:p>
          <a:p>
            <a:pPr marL="342900" indent="-342900">
              <a:buAutoNum type="arabicPeriod"/>
            </a:pP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mengenali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bakat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mengenali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 yang </a:t>
            </a:r>
            <a:r>
              <a:rPr lang="en-ID" dirty="0" err="1"/>
              <a:t>tepat</a:t>
            </a:r>
            <a:r>
              <a:rPr lang="en-ID" dirty="0"/>
              <a:t>?</a:t>
            </a:r>
          </a:p>
          <a:p>
            <a:pPr marL="342900" indent="-342900">
              <a:buAutoNum type="arabicPeriod"/>
            </a:pP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agar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efesien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bakat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relevan</a:t>
            </a:r>
            <a:r>
              <a:rPr lang="en-ID" dirty="0"/>
              <a:t>?</a:t>
            </a:r>
          </a:p>
          <a:p>
            <a:pPr marL="342900" indent="-342900">
              <a:buAutoNum type="arabicPeriod"/>
            </a:pP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dan </a:t>
            </a:r>
            <a:r>
              <a:rPr lang="en-ID" dirty="0" err="1"/>
              <a:t>privasi</a:t>
            </a:r>
            <a:r>
              <a:rPr lang="en-ID" dirty="0"/>
              <a:t> data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diterapkan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protokol</a:t>
            </a:r>
            <a:r>
              <a:rPr lang="en-ID" dirty="0"/>
              <a:t> dan </a:t>
            </a:r>
            <a:r>
              <a:rPr lang="en-ID" dirty="0" err="1"/>
              <a:t>keamanan</a:t>
            </a:r>
            <a:r>
              <a:rPr lang="en-ID" dirty="0"/>
              <a:t> yang </a:t>
            </a:r>
            <a:r>
              <a:rPr lang="en-ID" dirty="0" err="1"/>
              <a:t>tepat</a:t>
            </a:r>
            <a:r>
              <a:rPr lang="en-ID" dirty="0"/>
              <a:t>?</a:t>
            </a:r>
          </a:p>
          <a:p>
            <a:pPr marL="342900" indent="-342900">
              <a:buAutoNum type="arabicPeriod"/>
            </a:pP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dan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oleh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terkecuali</a:t>
            </a:r>
            <a:r>
              <a:rPr lang="en-ID" dirty="0"/>
              <a:t>?</a:t>
            </a:r>
          </a:p>
          <a:p>
            <a:pPr marL="342900" indent="-342900">
              <a:buAutoNum type="arabicPeriod"/>
            </a:pP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bakat</a:t>
            </a:r>
            <a:r>
              <a:rPr lang="en-ID" dirty="0"/>
              <a:t> yang </a:t>
            </a:r>
            <a:r>
              <a:rPr lang="en-ID" dirty="0" err="1"/>
              <a:t>berpotennsi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diri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beragam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edukasi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semenarik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?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19D2A7-2588-8B78-B071-4A490D3105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72304" y="1168220"/>
            <a:ext cx="35975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Findings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14917" y="2678129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3000" y="4092460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8053704" y="956691"/>
            <a:ext cx="1014094" cy="532130"/>
            <a:chOff x="5981679" y="1485260"/>
            <a:chExt cx="1014094" cy="532130"/>
          </a:xfrm>
        </p:grpSpPr>
        <p:sp>
          <p:nvSpPr>
            <p:cNvPr id="24" name="object 24"/>
            <p:cNvSpPr/>
            <p:nvPr/>
          </p:nvSpPr>
          <p:spPr>
            <a:xfrm>
              <a:off x="6163510" y="166709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8</a:t>
              </a:r>
              <a:endParaRPr sz="200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981679" y="148526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575747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300ED98-5EA0-D9B3-8AFF-9AA753582C31}"/>
              </a:ext>
            </a:extLst>
          </p:cNvPr>
          <p:cNvSpPr txBox="1"/>
          <p:nvPr/>
        </p:nvSpPr>
        <p:spPr>
          <a:xfrm>
            <a:off x="1143000" y="2931633"/>
            <a:ext cx="7924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/>
              <a:t>Sebagian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pembayaran</a:t>
            </a:r>
            <a:r>
              <a:rPr lang="en-ID" dirty="0"/>
              <a:t> yang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pembayaran</a:t>
            </a:r>
            <a:r>
              <a:rPr lang="en-ID" dirty="0"/>
              <a:t> yang </a:t>
            </a:r>
            <a:r>
              <a:rPr lang="en-ID" dirty="0" err="1"/>
              <a:t>umum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oleh </a:t>
            </a:r>
            <a:r>
              <a:rPr lang="en-ID" dirty="0" err="1"/>
              <a:t>pelanggan</a:t>
            </a:r>
            <a:r>
              <a:rPr lang="en-ID" dirty="0"/>
              <a:t>.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62FBBD-59B6-3791-3459-131843D78D5F}"/>
              </a:ext>
            </a:extLst>
          </p:cNvPr>
          <p:cNvSpPr txBox="1"/>
          <p:nvPr/>
        </p:nvSpPr>
        <p:spPr>
          <a:xfrm>
            <a:off x="1142998" y="4385656"/>
            <a:ext cx="7924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Sebagaian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mengenali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bakat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mengenali</a:t>
            </a:r>
            <a:r>
              <a:rPr lang="en-ID" dirty="0"/>
              <a:t>  </a:t>
            </a:r>
            <a:r>
              <a:rPr lang="en-ID" dirty="0" err="1"/>
              <a:t>pekerjaan</a:t>
            </a:r>
            <a:r>
              <a:rPr lang="en-ID" dirty="0"/>
              <a:t> yang </a:t>
            </a:r>
            <a:r>
              <a:rPr lang="en-ID" dirty="0" err="1"/>
              <a:t>tepat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28064A-A1B6-69AD-C686-1255255E0B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384993" y="93200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 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E5D9E05A-99F3-2F9F-7DE6-FD2E9FC5E1D2}"/>
              </a:ext>
            </a:extLst>
          </p:cNvPr>
          <p:cNvSpPr txBox="1"/>
          <p:nvPr/>
        </p:nvSpPr>
        <p:spPr>
          <a:xfrm>
            <a:off x="1144223" y="5549511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66F96674-BE5D-45A8-35EF-B1A0134F02E6}"/>
              </a:ext>
            </a:extLst>
          </p:cNvPr>
          <p:cNvSpPr txBox="1"/>
          <p:nvPr/>
        </p:nvSpPr>
        <p:spPr>
          <a:xfrm>
            <a:off x="1172306" y="6963842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C35B7-4AEA-DE34-C297-7ADA4C33D758}"/>
              </a:ext>
            </a:extLst>
          </p:cNvPr>
          <p:cNvSpPr txBox="1"/>
          <p:nvPr/>
        </p:nvSpPr>
        <p:spPr>
          <a:xfrm>
            <a:off x="1172306" y="5803015"/>
            <a:ext cx="7924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Mayoritas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agar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efesien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bakat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relevan</a:t>
            </a:r>
            <a:r>
              <a:rPr lang="en-ID" dirty="0"/>
              <a:t>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E769A-6515-3DFF-1FD6-2B9997DD1D21}"/>
              </a:ext>
            </a:extLst>
          </p:cNvPr>
          <p:cNvSpPr txBox="1"/>
          <p:nvPr/>
        </p:nvSpPr>
        <p:spPr>
          <a:xfrm>
            <a:off x="1172304" y="7257038"/>
            <a:ext cx="7924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bakat</a:t>
            </a:r>
            <a:r>
              <a:rPr lang="en-ID" dirty="0"/>
              <a:t> yang </a:t>
            </a:r>
            <a:r>
              <a:rPr lang="en-ID" dirty="0" err="1"/>
              <a:t>berpotennsi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diri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beragam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edukasi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semenarik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 noChangeAspect="1"/>
          </p:cNvGrpSpPr>
          <p:nvPr/>
        </p:nvGrpSpPr>
        <p:grpSpPr>
          <a:xfrm>
            <a:off x="5115387" y="4575497"/>
            <a:ext cx="1746179" cy="1846792"/>
            <a:chOff x="4998131" y="4550664"/>
            <a:chExt cx="1983739" cy="2098040"/>
          </a:xfrm>
        </p:grpSpPr>
        <p:sp>
          <p:nvSpPr>
            <p:cNvPr id="3" name="object 3"/>
            <p:cNvSpPr/>
            <p:nvPr/>
          </p:nvSpPr>
          <p:spPr>
            <a:xfrm>
              <a:off x="4998131" y="4792772"/>
              <a:ext cx="1854835" cy="1855470"/>
            </a:xfrm>
            <a:custGeom>
              <a:avLst/>
              <a:gdLst/>
              <a:ahLst/>
              <a:cxnLst/>
              <a:rect l="l" t="t" r="r" b="b"/>
              <a:pathLst>
                <a:path w="1854834" h="1855470">
                  <a:moveTo>
                    <a:pt x="0" y="1777580"/>
                  </a:moveTo>
                  <a:lnTo>
                    <a:pt x="92727" y="0"/>
                  </a:lnTo>
                  <a:lnTo>
                    <a:pt x="1854738" y="87459"/>
                  </a:lnTo>
                  <a:lnTo>
                    <a:pt x="1785172" y="1662510"/>
                  </a:lnTo>
                  <a:lnTo>
                    <a:pt x="1573953" y="1855355"/>
                  </a:lnTo>
                  <a:lnTo>
                    <a:pt x="0" y="1777580"/>
                  </a:lnTo>
                  <a:close/>
                </a:path>
              </a:pathLst>
            </a:custGeom>
            <a:solidFill>
              <a:srgbClr val="D1F0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5137155" y="4550664"/>
              <a:ext cx="250825" cy="791210"/>
            </a:xfrm>
            <a:custGeom>
              <a:avLst/>
              <a:gdLst/>
              <a:ahLst/>
              <a:cxnLst/>
              <a:rect l="l" t="t" r="r" b="b"/>
              <a:pathLst>
                <a:path w="250825" h="791210">
                  <a:moveTo>
                    <a:pt x="201823" y="790736"/>
                  </a:moveTo>
                  <a:lnTo>
                    <a:pt x="0" y="767653"/>
                  </a:lnTo>
                  <a:lnTo>
                    <a:pt x="56502" y="0"/>
                  </a:lnTo>
                  <a:lnTo>
                    <a:pt x="250774" y="22219"/>
                  </a:lnTo>
                  <a:lnTo>
                    <a:pt x="201823" y="790736"/>
                  </a:lnTo>
                  <a:close/>
                </a:path>
              </a:pathLst>
            </a:custGeom>
            <a:solidFill>
              <a:srgbClr val="34A1F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" name="object 5"/>
            <p:cNvSpPr/>
            <p:nvPr/>
          </p:nvSpPr>
          <p:spPr>
            <a:xfrm>
              <a:off x="5160467" y="5013540"/>
              <a:ext cx="1557655" cy="1470660"/>
            </a:xfrm>
            <a:custGeom>
              <a:avLst/>
              <a:gdLst/>
              <a:ahLst/>
              <a:cxnLst/>
              <a:rect l="l" t="t" r="r" b="b"/>
              <a:pathLst>
                <a:path w="1557654" h="1470660">
                  <a:moveTo>
                    <a:pt x="1421777" y="1456817"/>
                  </a:moveTo>
                  <a:lnTo>
                    <a:pt x="927" y="1361490"/>
                  </a:lnTo>
                  <a:lnTo>
                    <a:pt x="0" y="1375283"/>
                  </a:lnTo>
                  <a:lnTo>
                    <a:pt x="1420850" y="1470609"/>
                  </a:lnTo>
                  <a:lnTo>
                    <a:pt x="1421777" y="1456817"/>
                  </a:lnTo>
                  <a:close/>
                </a:path>
                <a:path w="1557654" h="1470660">
                  <a:moveTo>
                    <a:pt x="1490624" y="1322933"/>
                  </a:moveTo>
                  <a:lnTo>
                    <a:pt x="16687" y="1224051"/>
                  </a:lnTo>
                  <a:lnTo>
                    <a:pt x="15760" y="1237843"/>
                  </a:lnTo>
                  <a:lnTo>
                    <a:pt x="1489697" y="1336725"/>
                  </a:lnTo>
                  <a:lnTo>
                    <a:pt x="1490624" y="1322933"/>
                  </a:lnTo>
                  <a:close/>
                </a:path>
                <a:path w="1557654" h="1470660">
                  <a:moveTo>
                    <a:pt x="1506321" y="1045806"/>
                  </a:moveTo>
                  <a:lnTo>
                    <a:pt x="32397" y="946924"/>
                  </a:lnTo>
                  <a:lnTo>
                    <a:pt x="31470" y="960716"/>
                  </a:lnTo>
                  <a:lnTo>
                    <a:pt x="1505407" y="1059599"/>
                  </a:lnTo>
                  <a:lnTo>
                    <a:pt x="1506321" y="1045806"/>
                  </a:lnTo>
                  <a:close/>
                </a:path>
                <a:path w="1557654" h="1470660">
                  <a:moveTo>
                    <a:pt x="1506385" y="1184935"/>
                  </a:moveTo>
                  <a:lnTo>
                    <a:pt x="32461" y="1086065"/>
                  </a:lnTo>
                  <a:lnTo>
                    <a:pt x="31534" y="1099845"/>
                  </a:lnTo>
                  <a:lnTo>
                    <a:pt x="1505470" y="1198727"/>
                  </a:lnTo>
                  <a:lnTo>
                    <a:pt x="1506385" y="1184935"/>
                  </a:lnTo>
                  <a:close/>
                </a:path>
                <a:path w="1557654" h="1470660">
                  <a:moveTo>
                    <a:pt x="1516519" y="628294"/>
                  </a:moveTo>
                  <a:lnTo>
                    <a:pt x="42583" y="529412"/>
                  </a:lnTo>
                  <a:lnTo>
                    <a:pt x="41668" y="543204"/>
                  </a:lnTo>
                  <a:lnTo>
                    <a:pt x="1515592" y="642086"/>
                  </a:lnTo>
                  <a:lnTo>
                    <a:pt x="1516519" y="628294"/>
                  </a:lnTo>
                  <a:close/>
                </a:path>
                <a:path w="1557654" h="1470660">
                  <a:moveTo>
                    <a:pt x="1522095" y="907808"/>
                  </a:moveTo>
                  <a:lnTo>
                    <a:pt x="48158" y="808926"/>
                  </a:lnTo>
                  <a:lnTo>
                    <a:pt x="47244" y="822718"/>
                  </a:lnTo>
                  <a:lnTo>
                    <a:pt x="1521167" y="921600"/>
                  </a:lnTo>
                  <a:lnTo>
                    <a:pt x="1522095" y="907808"/>
                  </a:lnTo>
                  <a:close/>
                </a:path>
                <a:path w="1557654" h="1470660">
                  <a:moveTo>
                    <a:pt x="1526794" y="489673"/>
                  </a:moveTo>
                  <a:lnTo>
                    <a:pt x="52870" y="390791"/>
                  </a:lnTo>
                  <a:lnTo>
                    <a:pt x="51943" y="404583"/>
                  </a:lnTo>
                  <a:lnTo>
                    <a:pt x="1525866" y="503466"/>
                  </a:lnTo>
                  <a:lnTo>
                    <a:pt x="1526794" y="489673"/>
                  </a:lnTo>
                  <a:close/>
                </a:path>
                <a:path w="1557654" h="1470660">
                  <a:moveTo>
                    <a:pt x="1537868" y="769823"/>
                  </a:moveTo>
                  <a:lnTo>
                    <a:pt x="63931" y="670941"/>
                  </a:lnTo>
                  <a:lnTo>
                    <a:pt x="63004" y="684720"/>
                  </a:lnTo>
                  <a:lnTo>
                    <a:pt x="1536941" y="783602"/>
                  </a:lnTo>
                  <a:lnTo>
                    <a:pt x="1537868" y="769823"/>
                  </a:lnTo>
                  <a:close/>
                </a:path>
                <a:path w="1557654" h="1470660">
                  <a:moveTo>
                    <a:pt x="1541957" y="357847"/>
                  </a:moveTo>
                  <a:lnTo>
                    <a:pt x="185229" y="266827"/>
                  </a:lnTo>
                  <a:lnTo>
                    <a:pt x="184302" y="280619"/>
                  </a:lnTo>
                  <a:lnTo>
                    <a:pt x="1541030" y="371640"/>
                  </a:lnTo>
                  <a:lnTo>
                    <a:pt x="1541957" y="357847"/>
                  </a:lnTo>
                  <a:close/>
                </a:path>
                <a:path w="1557654" h="1470660">
                  <a:moveTo>
                    <a:pt x="1556461" y="91020"/>
                  </a:moveTo>
                  <a:lnTo>
                    <a:pt x="199720" y="0"/>
                  </a:lnTo>
                  <a:lnTo>
                    <a:pt x="198805" y="13792"/>
                  </a:lnTo>
                  <a:lnTo>
                    <a:pt x="1555534" y="104813"/>
                  </a:lnTo>
                  <a:lnTo>
                    <a:pt x="1556461" y="91020"/>
                  </a:lnTo>
                  <a:close/>
                </a:path>
                <a:path w="1557654" h="1470660">
                  <a:moveTo>
                    <a:pt x="1557108" y="225348"/>
                  </a:moveTo>
                  <a:lnTo>
                    <a:pt x="200367" y="134327"/>
                  </a:lnTo>
                  <a:lnTo>
                    <a:pt x="199440" y="148120"/>
                  </a:lnTo>
                  <a:lnTo>
                    <a:pt x="1556181" y="239141"/>
                  </a:lnTo>
                  <a:lnTo>
                    <a:pt x="1557108" y="225348"/>
                  </a:lnTo>
                  <a:close/>
                </a:path>
              </a:pathLst>
            </a:custGeom>
            <a:solidFill>
              <a:srgbClr val="D1F0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6572084" y="6441066"/>
              <a:ext cx="211454" cy="207645"/>
            </a:xfrm>
            <a:custGeom>
              <a:avLst/>
              <a:gdLst/>
              <a:ahLst/>
              <a:cxnLst/>
              <a:rect l="l" t="t" r="r" b="b"/>
              <a:pathLst>
                <a:path w="211454" h="207645">
                  <a:moveTo>
                    <a:pt x="0" y="207061"/>
                  </a:moveTo>
                  <a:lnTo>
                    <a:pt x="13945" y="0"/>
                  </a:lnTo>
                  <a:lnTo>
                    <a:pt x="211219" y="14216"/>
                  </a:lnTo>
                  <a:lnTo>
                    <a:pt x="0" y="207061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6630545" y="4981684"/>
              <a:ext cx="351155" cy="335915"/>
            </a:xfrm>
            <a:custGeom>
              <a:avLst/>
              <a:gdLst/>
              <a:ahLst/>
              <a:cxnLst/>
              <a:rect l="l" t="t" r="r" b="b"/>
              <a:pathLst>
                <a:path w="351154" h="335914">
                  <a:moveTo>
                    <a:pt x="275451" y="335658"/>
                  </a:moveTo>
                  <a:lnTo>
                    <a:pt x="271251" y="335658"/>
                  </a:lnTo>
                  <a:lnTo>
                    <a:pt x="267082" y="335658"/>
                  </a:lnTo>
                  <a:lnTo>
                    <a:pt x="262934" y="334379"/>
                  </a:lnTo>
                  <a:lnTo>
                    <a:pt x="175421" y="271630"/>
                  </a:lnTo>
                  <a:lnTo>
                    <a:pt x="91478" y="331830"/>
                  </a:lnTo>
                  <a:lnTo>
                    <a:pt x="85733" y="334707"/>
                  </a:lnTo>
                  <a:lnTo>
                    <a:pt x="59220" y="315443"/>
                  </a:lnTo>
                  <a:lnTo>
                    <a:pt x="60181" y="309108"/>
                  </a:lnTo>
                  <a:lnTo>
                    <a:pt x="91488" y="208067"/>
                  </a:lnTo>
                  <a:lnTo>
                    <a:pt x="8298" y="149446"/>
                  </a:lnTo>
                  <a:lnTo>
                    <a:pt x="3795" y="144871"/>
                  </a:lnTo>
                  <a:lnTo>
                    <a:pt x="981" y="139260"/>
                  </a:lnTo>
                  <a:lnTo>
                    <a:pt x="0" y="133059"/>
                  </a:lnTo>
                  <a:lnTo>
                    <a:pt x="993" y="126714"/>
                  </a:lnTo>
                  <a:lnTo>
                    <a:pt x="3717" y="118376"/>
                  </a:lnTo>
                  <a:lnTo>
                    <a:pt x="11476" y="112711"/>
                  </a:lnTo>
                  <a:lnTo>
                    <a:pt x="123280" y="112495"/>
                  </a:lnTo>
                  <a:lnTo>
                    <a:pt x="158849" y="5613"/>
                  </a:lnTo>
                  <a:lnTo>
                    <a:pt x="166639" y="0"/>
                  </a:lnTo>
                  <a:lnTo>
                    <a:pt x="184202" y="0"/>
                  </a:lnTo>
                  <a:lnTo>
                    <a:pt x="191993" y="5623"/>
                  </a:lnTo>
                  <a:lnTo>
                    <a:pt x="227014" y="112495"/>
                  </a:lnTo>
                  <a:lnTo>
                    <a:pt x="339375" y="112711"/>
                  </a:lnTo>
                  <a:lnTo>
                    <a:pt x="347145" y="118387"/>
                  </a:lnTo>
                  <a:lnTo>
                    <a:pt x="349839" y="126714"/>
                  </a:lnTo>
                  <a:lnTo>
                    <a:pt x="350837" y="133059"/>
                  </a:lnTo>
                  <a:lnTo>
                    <a:pt x="349858" y="139260"/>
                  </a:lnTo>
                  <a:lnTo>
                    <a:pt x="347042" y="144871"/>
                  </a:lnTo>
                  <a:lnTo>
                    <a:pt x="342533" y="149446"/>
                  </a:lnTo>
                  <a:lnTo>
                    <a:pt x="259343" y="208067"/>
                  </a:lnTo>
                  <a:lnTo>
                    <a:pt x="290650" y="309108"/>
                  </a:lnTo>
                  <a:lnTo>
                    <a:pt x="279640" y="334368"/>
                  </a:lnTo>
                  <a:lnTo>
                    <a:pt x="275451" y="335658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solidFill>
              <a:srgbClr val="D1F0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solidFill>
              <a:srgbClr val="34A1F4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3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8915" y="4639071"/>
            <a:ext cx="1633233" cy="1757980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7063" y="4755145"/>
            <a:ext cx="1753004" cy="1777447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grpSp>
        <p:nvGrpSpPr>
          <p:cNvPr id="16" name="object 16"/>
          <p:cNvGrpSpPr>
            <a:grpSpLocks noChangeAspect="1"/>
          </p:cNvGrpSpPr>
          <p:nvPr/>
        </p:nvGrpSpPr>
        <p:grpSpPr>
          <a:xfrm>
            <a:off x="1129523" y="4626021"/>
            <a:ext cx="1650040" cy="1773010"/>
            <a:chOff x="570400" y="4547604"/>
            <a:chExt cx="1874520" cy="2014220"/>
          </a:xfrm>
        </p:grpSpPr>
        <p:sp>
          <p:nvSpPr>
            <p:cNvPr id="17" name="object 17"/>
            <p:cNvSpPr/>
            <p:nvPr/>
          </p:nvSpPr>
          <p:spPr>
            <a:xfrm>
              <a:off x="570400" y="4710611"/>
              <a:ext cx="1874520" cy="1851025"/>
            </a:xfrm>
            <a:custGeom>
              <a:avLst/>
              <a:gdLst/>
              <a:ahLst/>
              <a:cxnLst/>
              <a:rect l="l" t="t" r="r" b="b"/>
              <a:pathLst>
                <a:path w="1874520" h="1851025">
                  <a:moveTo>
                    <a:pt x="1873898" y="1825196"/>
                  </a:moveTo>
                  <a:lnTo>
                    <a:pt x="328904" y="1850837"/>
                  </a:lnTo>
                  <a:lnTo>
                    <a:pt x="32247" y="1594387"/>
                  </a:lnTo>
                  <a:lnTo>
                    <a:pt x="0" y="18968"/>
                  </a:lnTo>
                  <a:lnTo>
                    <a:pt x="1811709" y="0"/>
                  </a:lnTo>
                  <a:lnTo>
                    <a:pt x="1873898" y="1825196"/>
                  </a:lnTo>
                  <a:close/>
                </a:path>
              </a:pathLst>
            </a:custGeom>
            <a:solidFill>
              <a:srgbClr val="D1F0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2271" y="4547604"/>
              <a:ext cx="957580" cy="232410"/>
            </a:xfrm>
            <a:custGeom>
              <a:avLst/>
              <a:gdLst/>
              <a:ahLst/>
              <a:cxnLst/>
              <a:rect l="l" t="t" r="r" b="b"/>
              <a:pathLst>
                <a:path w="957580" h="232410">
                  <a:moveTo>
                    <a:pt x="957400" y="213242"/>
                  </a:moveTo>
                  <a:lnTo>
                    <a:pt x="11340" y="232359"/>
                  </a:lnTo>
                  <a:lnTo>
                    <a:pt x="0" y="24765"/>
                  </a:lnTo>
                  <a:lnTo>
                    <a:pt x="945748" y="0"/>
                  </a:lnTo>
                  <a:lnTo>
                    <a:pt x="957400" y="213242"/>
                  </a:lnTo>
                  <a:close/>
                </a:path>
              </a:pathLst>
            </a:custGeom>
            <a:solidFill>
              <a:srgbClr val="34A1F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2647" y="6291452"/>
              <a:ext cx="297180" cy="270510"/>
            </a:xfrm>
            <a:custGeom>
              <a:avLst/>
              <a:gdLst/>
              <a:ahLst/>
              <a:cxnLst/>
              <a:rect l="l" t="t" r="r" b="b"/>
              <a:pathLst>
                <a:path w="297180" h="270509">
                  <a:moveTo>
                    <a:pt x="296656" y="269996"/>
                  </a:moveTo>
                  <a:lnTo>
                    <a:pt x="0" y="13545"/>
                  </a:lnTo>
                  <a:lnTo>
                    <a:pt x="247901" y="0"/>
                  </a:lnTo>
                  <a:lnTo>
                    <a:pt x="296656" y="269996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29523" y="1171387"/>
            <a:ext cx="2428240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  <a:r>
              <a:rPr lang="en-US" sz="2000" dirty="0" err="1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Sasmita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3706" y="941728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7067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 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290537" y="2876650"/>
            <a:ext cx="16156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00" dirty="0"/>
              <a:t>1. </a:t>
            </a:r>
            <a:r>
              <a:rPr lang="en-ID" sz="1000" dirty="0" err="1"/>
              <a:t>Sebagai</a:t>
            </a:r>
            <a:r>
              <a:rPr lang="en-ID" sz="1000" dirty="0"/>
              <a:t> </a:t>
            </a:r>
            <a:r>
              <a:rPr lang="en-ID" sz="1000" dirty="0" err="1"/>
              <a:t>pengguna</a:t>
            </a:r>
            <a:endParaRPr lang="en-ID" sz="1000" dirty="0"/>
          </a:p>
          <a:p>
            <a:r>
              <a:rPr lang="en-ID" sz="1000" dirty="0"/>
              <a:t> </a:t>
            </a:r>
            <a:r>
              <a:rPr lang="en-ID" sz="1000" dirty="0" err="1"/>
              <a:t>memerlukan</a:t>
            </a:r>
            <a:r>
              <a:rPr lang="en-ID" sz="1000" dirty="0"/>
              <a:t> </a:t>
            </a:r>
            <a:r>
              <a:rPr lang="en-ID" sz="1000" dirty="0" err="1"/>
              <a:t>sistem</a:t>
            </a:r>
            <a:r>
              <a:rPr lang="en-ID" sz="1000" dirty="0"/>
              <a:t> </a:t>
            </a:r>
          </a:p>
          <a:p>
            <a:r>
              <a:rPr lang="en-ID" sz="1000" dirty="0" err="1"/>
              <a:t>pembayaran</a:t>
            </a:r>
            <a:r>
              <a:rPr lang="en-ID" sz="1000" dirty="0"/>
              <a:t> yang </a:t>
            </a:r>
          </a:p>
          <a:p>
            <a:r>
              <a:rPr lang="en-ID" sz="1000" dirty="0" err="1"/>
              <a:t>mendukung</a:t>
            </a:r>
            <a:r>
              <a:rPr lang="en-ID" sz="1000" dirty="0"/>
              <a:t> </a:t>
            </a:r>
            <a:r>
              <a:rPr lang="en-ID" sz="1000" dirty="0" err="1"/>
              <a:t>beberapa</a:t>
            </a:r>
            <a:endParaRPr lang="en-ID" sz="1000" dirty="0"/>
          </a:p>
          <a:p>
            <a:r>
              <a:rPr lang="en-ID" sz="1000" dirty="0"/>
              <a:t> </a:t>
            </a:r>
            <a:r>
              <a:rPr lang="en-ID" sz="1000" dirty="0" err="1"/>
              <a:t>metode</a:t>
            </a:r>
            <a:r>
              <a:rPr lang="en-ID" sz="1000" dirty="0"/>
              <a:t> </a:t>
            </a:r>
            <a:r>
              <a:rPr lang="en-ID" sz="1000" dirty="0" err="1"/>
              <a:t>pembayaran</a:t>
            </a:r>
            <a:r>
              <a:rPr lang="en-ID" sz="1000" dirty="0"/>
              <a:t> </a:t>
            </a:r>
          </a:p>
          <a:p>
            <a:r>
              <a:rPr lang="en-ID" sz="1000" dirty="0"/>
              <a:t>yang </a:t>
            </a:r>
            <a:r>
              <a:rPr lang="en-ID" sz="1000" dirty="0" err="1"/>
              <a:t>umum</a:t>
            </a:r>
            <a:r>
              <a:rPr lang="en-ID" sz="1000" dirty="0"/>
              <a:t> </a:t>
            </a:r>
            <a:r>
              <a:rPr lang="en-ID" sz="1000" dirty="0" err="1"/>
              <a:t>digunakan</a:t>
            </a:r>
            <a:r>
              <a:rPr lang="en-ID" sz="1000" dirty="0"/>
              <a:t> oleh</a:t>
            </a:r>
          </a:p>
          <a:p>
            <a:r>
              <a:rPr lang="en-ID" sz="1000" dirty="0"/>
              <a:t> </a:t>
            </a:r>
            <a:r>
              <a:rPr lang="en-ID" sz="1000" dirty="0" err="1"/>
              <a:t>pelanggan</a:t>
            </a:r>
            <a:r>
              <a:rPr lang="en-ID" sz="1000" dirty="0"/>
              <a:t>.</a:t>
            </a:r>
            <a:endParaRPr 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216087" y="2954696"/>
            <a:ext cx="20679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2. 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memerlukan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informasi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seperti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setelah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mengenali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minat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bakat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dapat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mengenali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pekerjaan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yang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tepat</a:t>
            </a:r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384857" y="2911810"/>
            <a:ext cx="182611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3.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mudah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menggunakan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agar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lebih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efesien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endParaRPr lang="en-US" sz="105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pembelajaran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minat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bakat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serta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relevan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454259" y="2911810"/>
            <a:ext cx="16332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4.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keamanan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privasi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data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diterapkan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menggunakan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protokol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dan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keamanan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tepat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916114-B60F-3199-1F38-2C3E6628A7A3}"/>
              </a:ext>
            </a:extLst>
          </p:cNvPr>
          <p:cNvSpPr txBox="1"/>
          <p:nvPr/>
        </p:nvSpPr>
        <p:spPr>
          <a:xfrm>
            <a:off x="1283115" y="4850643"/>
            <a:ext cx="129445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100" dirty="0"/>
              <a:t>5. </a:t>
            </a:r>
            <a:r>
              <a:rPr lang="en-ID" sz="1100" dirty="0" err="1"/>
              <a:t>Sebagai</a:t>
            </a:r>
            <a:r>
              <a:rPr lang="en-ID" sz="1100" dirty="0"/>
              <a:t> </a:t>
            </a:r>
            <a:r>
              <a:rPr lang="en-ID" sz="1100" dirty="0" err="1"/>
              <a:t>pengguna</a:t>
            </a:r>
            <a:r>
              <a:rPr lang="en-ID" sz="1100" dirty="0"/>
              <a:t> </a:t>
            </a:r>
            <a:r>
              <a:rPr lang="en-ID" sz="1100" dirty="0" err="1"/>
              <a:t>ingin</a:t>
            </a:r>
            <a:r>
              <a:rPr lang="en-ID" sz="1100" dirty="0"/>
              <a:t> </a:t>
            </a:r>
          </a:p>
          <a:p>
            <a:r>
              <a:rPr lang="en-ID" sz="1100" dirty="0" err="1"/>
              <a:t>aplikasi</a:t>
            </a:r>
            <a:r>
              <a:rPr lang="en-ID" sz="1100" dirty="0"/>
              <a:t> </a:t>
            </a:r>
            <a:r>
              <a:rPr lang="en-ID" sz="1100" dirty="0" err="1"/>
              <a:t>ini</a:t>
            </a:r>
            <a:r>
              <a:rPr lang="en-ID" sz="1100" dirty="0"/>
              <a:t> </a:t>
            </a:r>
            <a:r>
              <a:rPr lang="en-ID" sz="1100" dirty="0" err="1"/>
              <a:t>mudah</a:t>
            </a:r>
            <a:r>
              <a:rPr lang="en-ID" sz="1100" dirty="0"/>
              <a:t> </a:t>
            </a:r>
            <a:r>
              <a:rPr lang="en-ID" sz="1100" dirty="0" err="1"/>
              <a:t>diakses</a:t>
            </a:r>
            <a:r>
              <a:rPr lang="en-ID" sz="1100" dirty="0"/>
              <a:t> </a:t>
            </a:r>
          </a:p>
          <a:p>
            <a:r>
              <a:rPr lang="en-ID" sz="1100" dirty="0"/>
              <a:t>dan </a:t>
            </a:r>
            <a:r>
              <a:rPr lang="en-ID" sz="1100" dirty="0" err="1"/>
              <a:t>dapat</a:t>
            </a:r>
            <a:r>
              <a:rPr lang="en-ID" sz="1100" dirty="0"/>
              <a:t> </a:t>
            </a:r>
            <a:r>
              <a:rPr lang="en-ID" sz="1100" dirty="0" err="1"/>
              <a:t>diakses</a:t>
            </a:r>
            <a:r>
              <a:rPr lang="en-ID" sz="1100" dirty="0"/>
              <a:t> oleh </a:t>
            </a:r>
          </a:p>
          <a:p>
            <a:r>
              <a:rPr lang="en-ID" sz="1100" dirty="0" err="1"/>
              <a:t>semua</a:t>
            </a:r>
            <a:r>
              <a:rPr lang="en-ID" sz="1100" dirty="0"/>
              <a:t> </a:t>
            </a:r>
            <a:r>
              <a:rPr lang="en-ID" sz="1100" dirty="0" err="1"/>
              <a:t>pengguna</a:t>
            </a:r>
            <a:r>
              <a:rPr lang="en-ID" sz="1100" dirty="0"/>
              <a:t> </a:t>
            </a:r>
            <a:r>
              <a:rPr lang="en-ID" sz="1100" dirty="0" err="1"/>
              <a:t>tanpa</a:t>
            </a:r>
            <a:r>
              <a:rPr lang="en-ID" sz="1100" dirty="0"/>
              <a:t> </a:t>
            </a:r>
          </a:p>
          <a:p>
            <a:r>
              <a:rPr lang="en-ID" sz="1100" dirty="0" err="1"/>
              <a:t>terkecuali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3AE9B0-22E2-E182-EDDD-48556D9002BF}"/>
              </a:ext>
            </a:extLst>
          </p:cNvPr>
          <p:cNvSpPr txBox="1"/>
          <p:nvPr/>
        </p:nvSpPr>
        <p:spPr>
          <a:xfrm>
            <a:off x="2937931" y="4674542"/>
            <a:ext cx="1752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6.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ini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memberikan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pengetahuan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tentang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minat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bakat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berpotennsi</a:t>
            </a:r>
            <a:endParaRPr lang="en-US" sz="105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diri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menyediakan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beragam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j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enis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pembelajaran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edukasi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semenarik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mungkin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05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bg2">
              <a:lumMod val="75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5" name="object 1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09422" y="1122186"/>
            <a:ext cx="242824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  <a:r>
              <a:rPr lang="en-US" sz="2000" dirty="0" err="1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Zaril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6435" y="936359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 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8857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163638" y="2896962"/>
            <a:ext cx="1743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1.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memerlukan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sistem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pembayaran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mendukung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beberapa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metode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pembayaran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umum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digunakan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oleh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pelanggan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269839" y="2954696"/>
            <a:ext cx="18514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2. 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memerlukan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informasi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seperti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setelah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mengenali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minat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bakat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dapat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mengenali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pekerjaan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tepat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321519" y="2787359"/>
            <a:ext cx="1734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3.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mudah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menggunakan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agar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lebih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efesien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pembelajaran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minat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bakat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serta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relevan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496967" y="2747919"/>
            <a:ext cx="1633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4.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keamanan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privasi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data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diterapkan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menggunakan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protokol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dan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keamanan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tepat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  <p:pic>
        <p:nvPicPr>
          <p:cNvPr id="2" name="object 21">
            <a:extLst>
              <a:ext uri="{FF2B5EF4-FFF2-40B4-BE49-F238E27FC236}">
                <a16:creationId xmlns:a16="http://schemas.microsoft.com/office/drawing/2014/main" id="{DF6FAB09-1520-F220-0B72-CEB40FF05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90886" y="4802187"/>
            <a:ext cx="1673476" cy="1721551"/>
          </a:xfrm>
          <a:prstGeom prst="rect">
            <a:avLst/>
          </a:prstGeom>
        </p:spPr>
      </p:pic>
      <p:pic>
        <p:nvPicPr>
          <p:cNvPr id="3" name="object 8">
            <a:extLst>
              <a:ext uri="{FF2B5EF4-FFF2-40B4-BE49-F238E27FC236}">
                <a16:creationId xmlns:a16="http://schemas.microsoft.com/office/drawing/2014/main" id="{27D9581D-378A-EEAF-4926-DF8DFC21E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63638" y="4697098"/>
            <a:ext cx="1743945" cy="1852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3ED5CC-266A-B6A7-2961-9321CF84964A}"/>
              </a:ext>
            </a:extLst>
          </p:cNvPr>
          <p:cNvSpPr txBox="1"/>
          <p:nvPr/>
        </p:nvSpPr>
        <p:spPr>
          <a:xfrm>
            <a:off x="1305289" y="4980379"/>
            <a:ext cx="17439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5.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mudah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diakses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dan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dapat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diakses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oleh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semua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tanpa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terkecuali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7A56D-67C9-8439-4B85-5A56F5EE681C}"/>
              </a:ext>
            </a:extLst>
          </p:cNvPr>
          <p:cNvSpPr txBox="1"/>
          <p:nvPr/>
        </p:nvSpPr>
        <p:spPr>
          <a:xfrm>
            <a:off x="3155652" y="4980170"/>
            <a:ext cx="2539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6.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memberikan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pengetahuan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tentang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minat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bakat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berpotennsi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diri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menyediakan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beragam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j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enis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pembelajaran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edukasi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semenarik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mungkin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887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5" name="object 1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25445" y="1128969"/>
            <a:ext cx="2428240" cy="6437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</a:p>
          <a:p>
            <a:pPr marL="12701">
              <a:spcBef>
                <a:spcPts val="121"/>
              </a:spcBef>
            </a:pPr>
            <a:r>
              <a:rPr lang="en-US" sz="2000" dirty="0" err="1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Farzi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72458" y="943142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245509" y="2741251"/>
            <a:ext cx="1743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1.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endParaRPr lang="en-ID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memerlukan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sistem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pembayaran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</a:p>
          <a:p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mendukung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beberapa</a:t>
            </a:r>
            <a:endParaRPr lang="en-ID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metode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pembayaran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yang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umum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digunakan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oleh</a:t>
            </a:r>
          </a:p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pelanggan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356229" y="2829129"/>
            <a:ext cx="1709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2. 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memerlukan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informasi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seperti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setelah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mengenali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minat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bakat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dapat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mengenali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pekerjaan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tepat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427532" y="2762864"/>
            <a:ext cx="1735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3.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mudah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menggunakan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agar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lebih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efesien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pembelajaran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minat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bakat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serta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relevan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527303" y="2817554"/>
            <a:ext cx="1633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0" i="0" dirty="0">
                <a:solidFill>
                  <a:srgbClr val="040C28"/>
                </a:solidFill>
                <a:effectLst/>
                <a:latin typeface="Google Sans"/>
              </a:rPr>
              <a:t>4. Sebagai pengguna ingin </a:t>
            </a:r>
          </a:p>
          <a:p>
            <a:r>
              <a:rPr lang="sv-SE" sz="1200" b="0" i="0" dirty="0">
                <a:solidFill>
                  <a:srgbClr val="040C28"/>
                </a:solidFill>
                <a:effectLst/>
                <a:latin typeface="Google Sans"/>
              </a:rPr>
              <a:t>keamanan dan privasi data </a:t>
            </a:r>
          </a:p>
          <a:p>
            <a:r>
              <a:rPr lang="sv-SE" sz="1200" b="0" i="0" dirty="0">
                <a:solidFill>
                  <a:srgbClr val="040C28"/>
                </a:solidFill>
                <a:effectLst/>
                <a:latin typeface="Google Sans"/>
              </a:rPr>
              <a:t>pengguna diterapkan </a:t>
            </a:r>
          </a:p>
          <a:p>
            <a:r>
              <a:rPr lang="sv-SE" sz="1200" b="0" i="0" dirty="0">
                <a:solidFill>
                  <a:srgbClr val="040C28"/>
                </a:solidFill>
                <a:effectLst/>
                <a:latin typeface="Google Sans"/>
              </a:rPr>
              <a:t>menggunakan protokol </a:t>
            </a:r>
          </a:p>
          <a:p>
            <a:r>
              <a:rPr lang="sv-SE" sz="1200" b="0" i="0" dirty="0">
                <a:solidFill>
                  <a:srgbClr val="040C28"/>
                </a:solidFill>
                <a:effectLst/>
                <a:latin typeface="Google Sans"/>
              </a:rPr>
              <a:t>dan keamanan yang tepat.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72423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5" name="object 15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06693" y="1122186"/>
            <a:ext cx="2428240" cy="6437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</a:p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Noni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3706" y="936359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16</a:t>
              </a:r>
              <a:endParaRPr sz="200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7067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 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289464" y="2876619"/>
            <a:ext cx="1993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1.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memerlukan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sistem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pembayaran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mendukung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beberapa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metode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pembayaran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umum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digunakan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oleh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pelanggan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427834" y="2883455"/>
            <a:ext cx="18009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2. 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memerlukan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informasi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seperti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setelah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mengenali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minat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bakat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dapat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mengenali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pekerjaan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tepat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535407" y="2677698"/>
            <a:ext cx="1743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3.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mudah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menggunakan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agar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lebih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efesien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pembelajaran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minat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bakat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serta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relevan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465673" y="2747919"/>
            <a:ext cx="2451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6.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memberikan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pengetahuan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tentang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minat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bakat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berpotennsi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diri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menyediakan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beragam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j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enis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pembelajaran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edukasi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semenarik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mungkin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52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138" y="1438592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1979710" y="1438592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/>
          <p:nvPr/>
        </p:nvSpPr>
        <p:spPr>
          <a:xfrm>
            <a:off x="1137138" y="2898821"/>
            <a:ext cx="4387216" cy="3070071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1" marR="5081">
              <a:lnSpc>
                <a:spcPts val="5551"/>
              </a:lnSpc>
              <a:spcBef>
                <a:spcPts val="1259"/>
              </a:spcBef>
            </a:pPr>
            <a:r>
              <a:rPr sz="5600" spc="-110" dirty="0">
                <a:latin typeface="Lucida Sans Unicode"/>
                <a:cs typeface="Lucida Sans Unicode"/>
              </a:rPr>
              <a:t>If </a:t>
            </a:r>
            <a:r>
              <a:rPr sz="5600" spc="21" dirty="0">
                <a:latin typeface="Lucida Sans Unicode"/>
                <a:cs typeface="Lucida Sans Unicode"/>
              </a:rPr>
              <a:t>a </a:t>
            </a:r>
            <a:r>
              <a:rPr sz="5600" dirty="0">
                <a:latin typeface="Lucida Sans Unicode"/>
                <a:cs typeface="Lucida Sans Unicode"/>
              </a:rPr>
              <a:t>User </a:t>
            </a:r>
            <a:r>
              <a:rPr sz="5600" spc="-200" dirty="0">
                <a:latin typeface="Lucida Sans Unicode"/>
                <a:cs typeface="Lucida Sans Unicode"/>
              </a:rPr>
              <a:t>is</a:t>
            </a:r>
            <a:r>
              <a:rPr lang="en-US" sz="5600" spc="-200" dirty="0">
                <a:latin typeface="Lucida Sans Unicode"/>
                <a:cs typeface="Lucida Sans Unicode"/>
              </a:rPr>
              <a:t> </a:t>
            </a:r>
            <a:r>
              <a:rPr sz="5600" spc="-45" dirty="0">
                <a:latin typeface="Lucida Sans Unicode"/>
                <a:cs typeface="Lucida Sans Unicode"/>
              </a:rPr>
              <a:t>h</a:t>
            </a:r>
            <a:r>
              <a:rPr sz="5600" spc="15" dirty="0">
                <a:latin typeface="Lucida Sans Unicode"/>
                <a:cs typeface="Lucida Sans Unicode"/>
              </a:rPr>
              <a:t>a</a:t>
            </a:r>
            <a:r>
              <a:rPr sz="5600" spc="-100" dirty="0">
                <a:latin typeface="Lucida Sans Unicode"/>
                <a:cs typeface="Lucida Sans Unicode"/>
              </a:rPr>
              <a:t>v</a:t>
            </a:r>
            <a:r>
              <a:rPr sz="5600" spc="-210" dirty="0">
                <a:latin typeface="Lucida Sans Unicode"/>
                <a:cs typeface="Lucida Sans Unicode"/>
              </a:rPr>
              <a:t>i</a:t>
            </a:r>
            <a:r>
              <a:rPr sz="5600" spc="-45" dirty="0">
                <a:latin typeface="Lucida Sans Unicode"/>
                <a:cs typeface="Lucida Sans Unicode"/>
              </a:rPr>
              <a:t>n</a:t>
            </a:r>
            <a:r>
              <a:rPr sz="5600" spc="-425" dirty="0">
                <a:latin typeface="Lucida Sans Unicode"/>
                <a:cs typeface="Lucida Sans Unicode"/>
              </a:rPr>
              <a:t>g</a:t>
            </a:r>
            <a:r>
              <a:rPr sz="5600" spc="-321" dirty="0">
                <a:latin typeface="Lucida Sans Unicode"/>
                <a:cs typeface="Lucida Sans Unicode"/>
              </a:rPr>
              <a:t> </a:t>
            </a:r>
            <a:r>
              <a:rPr sz="5600" spc="15" dirty="0">
                <a:latin typeface="Lucida Sans Unicode"/>
                <a:cs typeface="Lucida Sans Unicode"/>
              </a:rPr>
              <a:t>a  </a:t>
            </a:r>
            <a:r>
              <a:rPr sz="5600" spc="-100" dirty="0">
                <a:latin typeface="Lucida Sans Unicode"/>
                <a:cs typeface="Lucida Sans Unicode"/>
              </a:rPr>
              <a:t>p</a:t>
            </a:r>
            <a:r>
              <a:rPr sz="5600" spc="-15" dirty="0">
                <a:latin typeface="Lucida Sans Unicode"/>
                <a:cs typeface="Lucida Sans Unicode"/>
              </a:rPr>
              <a:t>r</a:t>
            </a:r>
            <a:r>
              <a:rPr sz="5600" spc="-64" dirty="0">
                <a:latin typeface="Lucida Sans Unicode"/>
                <a:cs typeface="Lucida Sans Unicode"/>
              </a:rPr>
              <a:t>o</a:t>
            </a:r>
            <a:r>
              <a:rPr sz="5600" spc="-100" dirty="0">
                <a:latin typeface="Lucida Sans Unicode"/>
                <a:cs typeface="Lucida Sans Unicode"/>
              </a:rPr>
              <a:t>b</a:t>
            </a:r>
            <a:r>
              <a:rPr sz="5600" spc="-210" dirty="0">
                <a:latin typeface="Lucida Sans Unicode"/>
                <a:cs typeface="Lucida Sans Unicode"/>
              </a:rPr>
              <a:t>l</a:t>
            </a:r>
            <a:r>
              <a:rPr sz="5600" spc="15" dirty="0">
                <a:latin typeface="Lucida Sans Unicode"/>
                <a:cs typeface="Lucida Sans Unicode"/>
              </a:rPr>
              <a:t>e</a:t>
            </a:r>
            <a:r>
              <a:rPr sz="5600" spc="-25" dirty="0">
                <a:latin typeface="Lucida Sans Unicode"/>
                <a:cs typeface="Lucida Sans Unicode"/>
              </a:rPr>
              <a:t>m</a:t>
            </a:r>
            <a:r>
              <a:rPr sz="5600" spc="-400" dirty="0">
                <a:latin typeface="Lucida Sans Unicode"/>
                <a:cs typeface="Lucida Sans Unicode"/>
              </a:rPr>
              <a:t>,</a:t>
            </a:r>
            <a:r>
              <a:rPr sz="5600" spc="-321" dirty="0">
                <a:latin typeface="Lucida Sans Unicode"/>
                <a:cs typeface="Lucida Sans Unicode"/>
              </a:rPr>
              <a:t> </a:t>
            </a:r>
            <a:r>
              <a:rPr sz="5600" spc="-210" dirty="0">
                <a:latin typeface="Lucida Sans Unicode"/>
                <a:cs typeface="Lucida Sans Unicode"/>
              </a:rPr>
              <a:t>i</a:t>
            </a:r>
            <a:r>
              <a:rPr sz="5600" spc="-125" dirty="0">
                <a:latin typeface="Lucida Sans Unicode"/>
                <a:cs typeface="Lucida Sans Unicode"/>
              </a:rPr>
              <a:t>t</a:t>
            </a:r>
            <a:r>
              <a:rPr sz="5600" spc="-49" dirty="0">
                <a:latin typeface="Lucida Sans Unicode"/>
                <a:cs typeface="Lucida Sans Unicode"/>
              </a:rPr>
              <a:t>'</a:t>
            </a:r>
            <a:r>
              <a:rPr sz="5600" spc="-140" dirty="0">
                <a:latin typeface="Lucida Sans Unicode"/>
                <a:cs typeface="Lucida Sans Unicode"/>
              </a:rPr>
              <a:t>s</a:t>
            </a:r>
            <a:r>
              <a:rPr lang="en-US" sz="5600" spc="-140" dirty="0">
                <a:latin typeface="Lucida Sans Unicode"/>
                <a:cs typeface="Lucida Sans Unicode"/>
              </a:rPr>
              <a:t> </a:t>
            </a:r>
            <a:r>
              <a:rPr sz="5600" spc="-40" dirty="0">
                <a:latin typeface="Lucida Sans Unicode"/>
                <a:cs typeface="Lucida Sans Unicode"/>
              </a:rPr>
              <a:t>our</a:t>
            </a:r>
            <a:r>
              <a:rPr sz="5600" spc="-376" dirty="0">
                <a:latin typeface="Lucida Sans Unicode"/>
                <a:cs typeface="Lucida Sans Unicode"/>
              </a:rPr>
              <a:t> </a:t>
            </a:r>
            <a:r>
              <a:rPr sz="5600" spc="-100" dirty="0">
                <a:latin typeface="Lucida Sans Unicode"/>
                <a:cs typeface="Lucida Sans Unicode"/>
              </a:rPr>
              <a:t>problem.</a:t>
            </a:r>
            <a:endParaRPr sz="56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0465" y="5761237"/>
            <a:ext cx="171322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800" spc="21" dirty="0">
                <a:latin typeface="Lucida Sans Unicode"/>
                <a:cs typeface="Lucida Sans Unicode"/>
              </a:rPr>
              <a:t>S</a:t>
            </a:r>
            <a:r>
              <a:rPr sz="2800" spc="-60" dirty="0">
                <a:latin typeface="Lucida Sans Unicode"/>
                <a:cs typeface="Lucida Sans Unicode"/>
              </a:rPr>
              <a:t>t</a:t>
            </a:r>
            <a:r>
              <a:rPr sz="2800" spc="6" dirty="0">
                <a:latin typeface="Lucida Sans Unicode"/>
                <a:cs typeface="Lucida Sans Unicode"/>
              </a:rPr>
              <a:t>e</a:t>
            </a:r>
            <a:r>
              <a:rPr sz="2800" spc="-55" dirty="0">
                <a:latin typeface="Lucida Sans Unicode"/>
                <a:cs typeface="Lucida Sans Unicode"/>
              </a:rPr>
              <a:t>v</a:t>
            </a:r>
            <a:r>
              <a:rPr sz="2800" spc="9" dirty="0">
                <a:latin typeface="Lucida Sans Unicode"/>
                <a:cs typeface="Lucida Sans Unicode"/>
              </a:rPr>
              <a:t>e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125" dirty="0">
                <a:latin typeface="Lucida Sans Unicode"/>
                <a:cs typeface="Lucida Sans Unicode"/>
              </a:rPr>
              <a:t>J</a:t>
            </a:r>
            <a:r>
              <a:rPr sz="2800" spc="-36" dirty="0">
                <a:latin typeface="Lucida Sans Unicode"/>
                <a:cs typeface="Lucida Sans Unicode"/>
              </a:rPr>
              <a:t>o</a:t>
            </a:r>
            <a:r>
              <a:rPr sz="2800" spc="-55" dirty="0">
                <a:latin typeface="Lucida Sans Unicode"/>
                <a:cs typeface="Lucida Sans Unicode"/>
              </a:rPr>
              <a:t>b</a:t>
            </a:r>
            <a:r>
              <a:rPr sz="2800" spc="-94" dirty="0">
                <a:latin typeface="Lucida Sans Unicode"/>
                <a:cs typeface="Lucida Sans Unicode"/>
              </a:rPr>
              <a:t>s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1384451-E3F3-4A11-CCCB-B235864A30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048" y="1137997"/>
            <a:ext cx="42106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Map Interview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46048" y="2057310"/>
            <a:ext cx="1703704" cy="500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045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USER FEELING</a:t>
            </a:r>
          </a:p>
          <a:p>
            <a:pPr marL="23496">
              <a:lnSpc>
                <a:spcPts val="1805"/>
              </a:lnSpc>
            </a:pPr>
            <a:r>
              <a:rPr sz="1400" dirty="0">
                <a:latin typeface="Trebuchet MS"/>
                <a:cs typeface="Trebuchet MS"/>
              </a:rPr>
              <a:t>Persona: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156634" y="971590"/>
            <a:ext cx="934719" cy="490855"/>
            <a:chOff x="6038868" y="1965453"/>
            <a:chExt cx="934719" cy="490855"/>
          </a:xfrm>
        </p:grpSpPr>
        <p:sp>
          <p:nvSpPr>
            <p:cNvPr id="48" name="object 48"/>
            <p:cNvSpPr/>
            <p:nvPr/>
          </p:nvSpPr>
          <p:spPr>
            <a:xfrm>
              <a:off x="6206553" y="2133138"/>
              <a:ext cx="767080" cy="323215"/>
            </a:xfrm>
            <a:custGeom>
              <a:avLst/>
              <a:gdLst/>
              <a:ahLst/>
              <a:cxnLst/>
              <a:rect l="l" t="t" r="r" b="b"/>
              <a:pathLst>
                <a:path w="767079" h="323214">
                  <a:moveTo>
                    <a:pt x="752950" y="322873"/>
                  </a:moveTo>
                  <a:lnTo>
                    <a:pt x="13997" y="322873"/>
                  </a:lnTo>
                  <a:lnTo>
                    <a:pt x="9152" y="320867"/>
                  </a:lnTo>
                  <a:lnTo>
                    <a:pt x="2006" y="313721"/>
                  </a:lnTo>
                  <a:lnTo>
                    <a:pt x="0" y="308876"/>
                  </a:lnTo>
                  <a:lnTo>
                    <a:pt x="0" y="13997"/>
                  </a:lnTo>
                  <a:lnTo>
                    <a:pt x="2006" y="9152"/>
                  </a:lnTo>
                  <a:lnTo>
                    <a:pt x="9152" y="2007"/>
                  </a:lnTo>
                  <a:lnTo>
                    <a:pt x="13997" y="0"/>
                  </a:lnTo>
                  <a:lnTo>
                    <a:pt x="752951" y="0"/>
                  </a:lnTo>
                  <a:lnTo>
                    <a:pt x="757795" y="2007"/>
                  </a:lnTo>
                  <a:lnTo>
                    <a:pt x="764940" y="9152"/>
                  </a:lnTo>
                  <a:lnTo>
                    <a:pt x="766948" y="13997"/>
                  </a:lnTo>
                  <a:lnTo>
                    <a:pt x="766948" y="308876"/>
                  </a:lnTo>
                  <a:lnTo>
                    <a:pt x="764940" y="313721"/>
                  </a:lnTo>
                  <a:lnTo>
                    <a:pt x="757795" y="320867"/>
                  </a:lnTo>
                  <a:lnTo>
                    <a:pt x="752950" y="322873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8868" y="19654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10" h="334010">
                  <a:moveTo>
                    <a:pt x="166812" y="333791"/>
                  </a:moveTo>
                  <a:lnTo>
                    <a:pt x="122438" y="327831"/>
                  </a:lnTo>
                  <a:lnTo>
                    <a:pt x="82582" y="311012"/>
                  </a:lnTo>
                  <a:lnTo>
                    <a:pt x="48827" y="284921"/>
                  </a:lnTo>
                  <a:lnTo>
                    <a:pt x="22756" y="251146"/>
                  </a:lnTo>
                  <a:lnTo>
                    <a:pt x="5952" y="211275"/>
                  </a:lnTo>
                  <a:lnTo>
                    <a:pt x="0" y="166895"/>
                  </a:lnTo>
                  <a:lnTo>
                    <a:pt x="5952" y="122515"/>
                  </a:lnTo>
                  <a:lnTo>
                    <a:pt x="22756" y="82644"/>
                  </a:lnTo>
                  <a:lnTo>
                    <a:pt x="48827" y="48869"/>
                  </a:lnTo>
                  <a:lnTo>
                    <a:pt x="82582" y="22778"/>
                  </a:lnTo>
                  <a:lnTo>
                    <a:pt x="122438" y="5959"/>
                  </a:lnTo>
                  <a:lnTo>
                    <a:pt x="166812" y="0"/>
                  </a:lnTo>
                  <a:lnTo>
                    <a:pt x="211198" y="5959"/>
                  </a:lnTo>
                  <a:lnTo>
                    <a:pt x="251085" y="22778"/>
                  </a:lnTo>
                  <a:lnTo>
                    <a:pt x="264816" y="33379"/>
                  </a:lnTo>
                  <a:lnTo>
                    <a:pt x="166895" y="33379"/>
                  </a:lnTo>
                  <a:lnTo>
                    <a:pt x="124682" y="40183"/>
                  </a:lnTo>
                  <a:lnTo>
                    <a:pt x="88030" y="59131"/>
                  </a:lnTo>
                  <a:lnTo>
                    <a:pt x="59131" y="88030"/>
                  </a:lnTo>
                  <a:lnTo>
                    <a:pt x="40183" y="124682"/>
                  </a:lnTo>
                  <a:lnTo>
                    <a:pt x="33379" y="166895"/>
                  </a:lnTo>
                  <a:lnTo>
                    <a:pt x="40183" y="209108"/>
                  </a:lnTo>
                  <a:lnTo>
                    <a:pt x="59131" y="245760"/>
                  </a:lnTo>
                  <a:lnTo>
                    <a:pt x="88030" y="274659"/>
                  </a:lnTo>
                  <a:lnTo>
                    <a:pt x="124682" y="293607"/>
                  </a:lnTo>
                  <a:lnTo>
                    <a:pt x="166895" y="300411"/>
                  </a:lnTo>
                  <a:lnTo>
                    <a:pt x="264816" y="300411"/>
                  </a:lnTo>
                  <a:lnTo>
                    <a:pt x="251085" y="311012"/>
                  </a:lnTo>
                  <a:lnTo>
                    <a:pt x="211198" y="327831"/>
                  </a:lnTo>
                  <a:lnTo>
                    <a:pt x="166812" y="333791"/>
                  </a:lnTo>
                  <a:close/>
                </a:path>
                <a:path w="334010" h="334010">
                  <a:moveTo>
                    <a:pt x="264816" y="300411"/>
                  </a:moveTo>
                  <a:lnTo>
                    <a:pt x="166895" y="300411"/>
                  </a:lnTo>
                  <a:lnTo>
                    <a:pt x="209108" y="293607"/>
                  </a:lnTo>
                  <a:lnTo>
                    <a:pt x="245760" y="274659"/>
                  </a:lnTo>
                  <a:lnTo>
                    <a:pt x="274659" y="245760"/>
                  </a:lnTo>
                  <a:lnTo>
                    <a:pt x="293607" y="209108"/>
                  </a:lnTo>
                  <a:lnTo>
                    <a:pt x="300411" y="166895"/>
                  </a:lnTo>
                  <a:lnTo>
                    <a:pt x="293607" y="124682"/>
                  </a:lnTo>
                  <a:lnTo>
                    <a:pt x="274659" y="88030"/>
                  </a:lnTo>
                  <a:lnTo>
                    <a:pt x="245760" y="59131"/>
                  </a:lnTo>
                  <a:lnTo>
                    <a:pt x="209108" y="40183"/>
                  </a:lnTo>
                  <a:lnTo>
                    <a:pt x="166895" y="33379"/>
                  </a:lnTo>
                  <a:lnTo>
                    <a:pt x="264816" y="33379"/>
                  </a:lnTo>
                  <a:lnTo>
                    <a:pt x="284880" y="48869"/>
                  </a:lnTo>
                  <a:lnTo>
                    <a:pt x="310991" y="82644"/>
                  </a:lnTo>
                  <a:lnTo>
                    <a:pt x="327825" y="122515"/>
                  </a:lnTo>
                  <a:lnTo>
                    <a:pt x="333791" y="166895"/>
                  </a:lnTo>
                  <a:lnTo>
                    <a:pt x="327825" y="211275"/>
                  </a:lnTo>
                  <a:lnTo>
                    <a:pt x="310991" y="251146"/>
                  </a:lnTo>
                  <a:lnTo>
                    <a:pt x="284880" y="284921"/>
                  </a:lnTo>
                  <a:lnTo>
                    <a:pt x="264816" y="300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9074" y="2048901"/>
              <a:ext cx="100137" cy="152709"/>
            </a:xfrm>
            <a:prstGeom prst="rect">
              <a:avLst/>
            </a:prstGeom>
          </p:spPr>
        </p:pic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1788EDA9-A2E8-C3F1-5F97-05502BEEBD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93719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E5036420-9A3D-FEE6-89E0-C0073ECE4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412582"/>
              </p:ext>
            </p:extLst>
          </p:nvPr>
        </p:nvGraphicFramePr>
        <p:xfrm>
          <a:off x="1196322" y="2667000"/>
          <a:ext cx="7871525" cy="2888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68580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Eurostile" panose="020B0504020202050204" pitchFamily="34" charset="77"/>
                        </a:rPr>
                        <a:t>Variable: 1. </a:t>
                      </a:r>
                      <a:r>
                        <a:rPr lang="en-ID" sz="1200" dirty="0"/>
                        <a:t>1     Yang </a:t>
                      </a:r>
                      <a:r>
                        <a:rPr lang="en-ID" sz="1200" dirty="0" err="1"/>
                        <a:t>saya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rasakan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aplikasi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mempunyai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banyak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metode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pembayaran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1: Not 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3: Just Normal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5: Happy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9226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46545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  <p:graphicFrame>
        <p:nvGraphicFramePr>
          <p:cNvPr id="72" name="Table 69">
            <a:extLst>
              <a:ext uri="{FF2B5EF4-FFF2-40B4-BE49-F238E27FC236}">
                <a16:creationId xmlns:a16="http://schemas.microsoft.com/office/drawing/2014/main" id="{F9B8CD46-4CDE-6CCF-570C-8D5648A14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309361"/>
              </p:ext>
            </p:extLst>
          </p:nvPr>
        </p:nvGraphicFramePr>
        <p:xfrm>
          <a:off x="1196322" y="5690100"/>
          <a:ext cx="7871525" cy="288861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68580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2. </a:t>
                      </a:r>
                      <a:r>
                        <a:rPr lang="en-ID" sz="1200" dirty="0"/>
                        <a:t>Yang </a:t>
                      </a:r>
                      <a:r>
                        <a:rPr lang="en-ID" sz="1200" dirty="0" err="1"/>
                        <a:t>saya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rasakan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penginformasian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tujuan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minat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bakat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/>
                        <a:t>Scale 1: Not </a:t>
                      </a:r>
                      <a:r>
                        <a:rPr lang="en-ID" sz="1200" dirty="0"/>
                        <a:t>Satisfied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ID" sz="1200" dirty="0"/>
                        <a:t>satisfied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9226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46545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048" y="1137997"/>
            <a:ext cx="42106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Map Interview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46048" y="2057310"/>
            <a:ext cx="1703704" cy="500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045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USER FEELING</a:t>
            </a:r>
          </a:p>
          <a:p>
            <a:pPr marL="23496">
              <a:lnSpc>
                <a:spcPts val="1805"/>
              </a:lnSpc>
            </a:pPr>
            <a:r>
              <a:rPr sz="1400" dirty="0">
                <a:latin typeface="Trebuchet MS"/>
                <a:cs typeface="Trebuchet MS"/>
              </a:rPr>
              <a:t>Persona: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133081" y="956945"/>
            <a:ext cx="934719" cy="490855"/>
            <a:chOff x="6038868" y="1965453"/>
            <a:chExt cx="934719" cy="490855"/>
          </a:xfrm>
        </p:grpSpPr>
        <p:sp>
          <p:nvSpPr>
            <p:cNvPr id="48" name="object 48"/>
            <p:cNvSpPr/>
            <p:nvPr/>
          </p:nvSpPr>
          <p:spPr>
            <a:xfrm>
              <a:off x="6206553" y="2133138"/>
              <a:ext cx="767080" cy="323215"/>
            </a:xfrm>
            <a:custGeom>
              <a:avLst/>
              <a:gdLst/>
              <a:ahLst/>
              <a:cxnLst/>
              <a:rect l="l" t="t" r="r" b="b"/>
              <a:pathLst>
                <a:path w="767079" h="323214">
                  <a:moveTo>
                    <a:pt x="752950" y="322873"/>
                  </a:moveTo>
                  <a:lnTo>
                    <a:pt x="13997" y="322873"/>
                  </a:lnTo>
                  <a:lnTo>
                    <a:pt x="9152" y="320867"/>
                  </a:lnTo>
                  <a:lnTo>
                    <a:pt x="2006" y="313721"/>
                  </a:lnTo>
                  <a:lnTo>
                    <a:pt x="0" y="308876"/>
                  </a:lnTo>
                  <a:lnTo>
                    <a:pt x="0" y="13997"/>
                  </a:lnTo>
                  <a:lnTo>
                    <a:pt x="2006" y="9152"/>
                  </a:lnTo>
                  <a:lnTo>
                    <a:pt x="9152" y="2007"/>
                  </a:lnTo>
                  <a:lnTo>
                    <a:pt x="13997" y="0"/>
                  </a:lnTo>
                  <a:lnTo>
                    <a:pt x="752951" y="0"/>
                  </a:lnTo>
                  <a:lnTo>
                    <a:pt x="757795" y="2007"/>
                  </a:lnTo>
                  <a:lnTo>
                    <a:pt x="764940" y="9152"/>
                  </a:lnTo>
                  <a:lnTo>
                    <a:pt x="766948" y="13997"/>
                  </a:lnTo>
                  <a:lnTo>
                    <a:pt x="766948" y="308876"/>
                  </a:lnTo>
                  <a:lnTo>
                    <a:pt x="764940" y="313721"/>
                  </a:lnTo>
                  <a:lnTo>
                    <a:pt x="757795" y="320867"/>
                  </a:lnTo>
                  <a:lnTo>
                    <a:pt x="752950" y="322873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16</a:t>
              </a:r>
            </a:p>
            <a:p>
              <a:pPr algn="ctr"/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8868" y="19654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10" h="334010">
                  <a:moveTo>
                    <a:pt x="166812" y="333791"/>
                  </a:moveTo>
                  <a:lnTo>
                    <a:pt x="122438" y="327831"/>
                  </a:lnTo>
                  <a:lnTo>
                    <a:pt x="82582" y="311012"/>
                  </a:lnTo>
                  <a:lnTo>
                    <a:pt x="48827" y="284921"/>
                  </a:lnTo>
                  <a:lnTo>
                    <a:pt x="22756" y="251146"/>
                  </a:lnTo>
                  <a:lnTo>
                    <a:pt x="5952" y="211275"/>
                  </a:lnTo>
                  <a:lnTo>
                    <a:pt x="0" y="166895"/>
                  </a:lnTo>
                  <a:lnTo>
                    <a:pt x="5952" y="122515"/>
                  </a:lnTo>
                  <a:lnTo>
                    <a:pt x="22756" y="82644"/>
                  </a:lnTo>
                  <a:lnTo>
                    <a:pt x="48827" y="48869"/>
                  </a:lnTo>
                  <a:lnTo>
                    <a:pt x="82582" y="22778"/>
                  </a:lnTo>
                  <a:lnTo>
                    <a:pt x="122438" y="5959"/>
                  </a:lnTo>
                  <a:lnTo>
                    <a:pt x="166812" y="0"/>
                  </a:lnTo>
                  <a:lnTo>
                    <a:pt x="211198" y="5959"/>
                  </a:lnTo>
                  <a:lnTo>
                    <a:pt x="251085" y="22778"/>
                  </a:lnTo>
                  <a:lnTo>
                    <a:pt x="264816" y="33379"/>
                  </a:lnTo>
                  <a:lnTo>
                    <a:pt x="166895" y="33379"/>
                  </a:lnTo>
                  <a:lnTo>
                    <a:pt x="124682" y="40183"/>
                  </a:lnTo>
                  <a:lnTo>
                    <a:pt x="88030" y="59131"/>
                  </a:lnTo>
                  <a:lnTo>
                    <a:pt x="59131" y="88030"/>
                  </a:lnTo>
                  <a:lnTo>
                    <a:pt x="40183" y="124682"/>
                  </a:lnTo>
                  <a:lnTo>
                    <a:pt x="33379" y="166895"/>
                  </a:lnTo>
                  <a:lnTo>
                    <a:pt x="40183" y="209108"/>
                  </a:lnTo>
                  <a:lnTo>
                    <a:pt x="59131" y="245760"/>
                  </a:lnTo>
                  <a:lnTo>
                    <a:pt x="88030" y="274659"/>
                  </a:lnTo>
                  <a:lnTo>
                    <a:pt x="124682" y="293607"/>
                  </a:lnTo>
                  <a:lnTo>
                    <a:pt x="166895" y="300411"/>
                  </a:lnTo>
                  <a:lnTo>
                    <a:pt x="264816" y="300411"/>
                  </a:lnTo>
                  <a:lnTo>
                    <a:pt x="251085" y="311012"/>
                  </a:lnTo>
                  <a:lnTo>
                    <a:pt x="211198" y="327831"/>
                  </a:lnTo>
                  <a:lnTo>
                    <a:pt x="166812" y="333791"/>
                  </a:lnTo>
                  <a:close/>
                </a:path>
                <a:path w="334010" h="334010">
                  <a:moveTo>
                    <a:pt x="264816" y="300411"/>
                  </a:moveTo>
                  <a:lnTo>
                    <a:pt x="166895" y="300411"/>
                  </a:lnTo>
                  <a:lnTo>
                    <a:pt x="209108" y="293607"/>
                  </a:lnTo>
                  <a:lnTo>
                    <a:pt x="245760" y="274659"/>
                  </a:lnTo>
                  <a:lnTo>
                    <a:pt x="274659" y="245760"/>
                  </a:lnTo>
                  <a:lnTo>
                    <a:pt x="293607" y="209108"/>
                  </a:lnTo>
                  <a:lnTo>
                    <a:pt x="300411" y="166895"/>
                  </a:lnTo>
                  <a:lnTo>
                    <a:pt x="293607" y="124682"/>
                  </a:lnTo>
                  <a:lnTo>
                    <a:pt x="274659" y="88030"/>
                  </a:lnTo>
                  <a:lnTo>
                    <a:pt x="245760" y="59131"/>
                  </a:lnTo>
                  <a:lnTo>
                    <a:pt x="209108" y="40183"/>
                  </a:lnTo>
                  <a:lnTo>
                    <a:pt x="166895" y="33379"/>
                  </a:lnTo>
                  <a:lnTo>
                    <a:pt x="264816" y="33379"/>
                  </a:lnTo>
                  <a:lnTo>
                    <a:pt x="284880" y="48869"/>
                  </a:lnTo>
                  <a:lnTo>
                    <a:pt x="310991" y="82644"/>
                  </a:lnTo>
                  <a:lnTo>
                    <a:pt x="327825" y="122515"/>
                  </a:lnTo>
                  <a:lnTo>
                    <a:pt x="333791" y="166895"/>
                  </a:lnTo>
                  <a:lnTo>
                    <a:pt x="327825" y="211275"/>
                  </a:lnTo>
                  <a:lnTo>
                    <a:pt x="310991" y="251146"/>
                  </a:lnTo>
                  <a:lnTo>
                    <a:pt x="284880" y="284921"/>
                  </a:lnTo>
                  <a:lnTo>
                    <a:pt x="264816" y="300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9074" y="2048901"/>
              <a:ext cx="100137" cy="152709"/>
            </a:xfrm>
            <a:prstGeom prst="rect">
              <a:avLst/>
            </a:prstGeom>
          </p:spPr>
        </p:pic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1788EDA9-A2E8-C3F1-5F97-05502BEEBD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93719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E5036420-9A3D-FEE6-89E0-C0073ECE4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520245"/>
              </p:ext>
            </p:extLst>
          </p:nvPr>
        </p:nvGraphicFramePr>
        <p:xfrm>
          <a:off x="1196322" y="2667001"/>
          <a:ext cx="7871525" cy="22151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372987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3</a:t>
                      </a: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. </a:t>
                      </a:r>
                      <a:r>
                        <a:rPr lang="en-ID" sz="1200" dirty="0"/>
                        <a:t>Yang </a:t>
                      </a:r>
                      <a:r>
                        <a:rPr lang="en-ID" sz="1200" dirty="0" err="1"/>
                        <a:t>saya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rasakan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kelancaran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diberikan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aplikasi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517391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1: </a:t>
                      </a:r>
                      <a:r>
                        <a:rPr lang="en-US" sz="1200" dirty="0" err="1">
                          <a:latin typeface="Eurostile" panose="020B0504020202050204" pitchFamily="34" charset="77"/>
                        </a:rPr>
                        <a:t>Dificult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US" sz="1200" dirty="0">
                          <a:latin typeface="Eurostile" panose="020B0504020202050204" pitchFamily="34" charset="77"/>
                        </a:rPr>
                        <a:t>Easy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501804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66521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  <p:graphicFrame>
        <p:nvGraphicFramePr>
          <p:cNvPr id="72" name="Table 69">
            <a:extLst>
              <a:ext uri="{FF2B5EF4-FFF2-40B4-BE49-F238E27FC236}">
                <a16:creationId xmlns:a16="http://schemas.microsoft.com/office/drawing/2014/main" id="{F9B8CD46-4CDE-6CCF-570C-8D5648A14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044916"/>
              </p:ext>
            </p:extLst>
          </p:nvPr>
        </p:nvGraphicFramePr>
        <p:xfrm>
          <a:off x="1196322" y="4911577"/>
          <a:ext cx="7871525" cy="20845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29572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4. </a:t>
                      </a:r>
                      <a:r>
                        <a:rPr lang="en-ID" sz="1200" dirty="0"/>
                        <a:t>Yang </a:t>
                      </a:r>
                      <a:r>
                        <a:rPr lang="en-ID" sz="1200" dirty="0" err="1"/>
                        <a:t>saya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rasakan</a:t>
                      </a:r>
                      <a:r>
                        <a:rPr lang="en-ID" sz="1200" dirty="0"/>
                        <a:t> data </a:t>
                      </a:r>
                      <a:r>
                        <a:rPr lang="en-ID" sz="1200" dirty="0" err="1"/>
                        <a:t>pengguna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terjamin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aman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568042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1: </a:t>
                      </a:r>
                      <a:r>
                        <a:rPr lang="en-US" sz="1200" dirty="0" err="1">
                          <a:latin typeface="Eurostile" panose="020B0504020202050204" pitchFamily="34" charset="77"/>
                        </a:rPr>
                        <a:t>Dificult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US" sz="1200" dirty="0">
                          <a:latin typeface="Eurostile" panose="020B0504020202050204" pitchFamily="34" charset="77"/>
                        </a:rPr>
                        <a:t>Easy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3978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73033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B87B10-CBCA-7BB8-9D6A-370B394F7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35849"/>
              </p:ext>
            </p:extLst>
          </p:nvPr>
        </p:nvGraphicFramePr>
        <p:xfrm>
          <a:off x="1211026" y="7176995"/>
          <a:ext cx="7871525" cy="21651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2088421206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23359502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40067872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917496760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2719293014"/>
                    </a:ext>
                  </a:extLst>
                </a:gridCol>
              </a:tblGrid>
              <a:tr h="336325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5. </a:t>
                      </a:r>
                      <a:r>
                        <a:rPr lang="en-ID" sz="1200" dirty="0"/>
                        <a:t>Yang </a:t>
                      </a:r>
                      <a:r>
                        <a:rPr lang="en-ID" sz="1200" dirty="0" err="1"/>
                        <a:t>saya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rasakan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Pengenalanya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serta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metode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pembelajarannya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970957"/>
                  </a:ext>
                </a:extLst>
              </a:tr>
              <a:tr h="512183">
                <a:tc>
                  <a:txBody>
                    <a:bodyPr/>
                    <a:lstStyle/>
                    <a:p>
                      <a:r>
                        <a:rPr lang="en-US" sz="1200" dirty="0"/>
                        <a:t>Scale 1: Not </a:t>
                      </a:r>
                      <a:r>
                        <a:rPr lang="en-ID" sz="1200" dirty="0"/>
                        <a:t>Satisfied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ID" sz="1200" dirty="0"/>
                        <a:t>satisfied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299281"/>
                  </a:ext>
                </a:extLst>
              </a:tr>
              <a:tr h="340140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870235"/>
                  </a:ext>
                </a:extLst>
              </a:tr>
              <a:tr h="65852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16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024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3425" y="1137997"/>
            <a:ext cx="673608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Significant Behaviour Patterns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1266" y="2643616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191" y="2642039"/>
            <a:ext cx="2581274" cy="182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101" dirty="0">
                <a:latin typeface="Verdana"/>
                <a:cs typeface="Verdana"/>
              </a:rPr>
              <a:t>OBSERVED BEHAVIORAL VARIABLE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011493" y="2643616"/>
            <a:ext cx="109918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PERCENTAGE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8054038" y="930315"/>
            <a:ext cx="1014094" cy="532130"/>
            <a:chOff x="8267798" y="1732043"/>
            <a:chExt cx="1014094" cy="532130"/>
          </a:xfrm>
        </p:grpSpPr>
        <p:sp>
          <p:nvSpPr>
            <p:cNvPr id="50" name="object 50"/>
            <p:cNvSpPr/>
            <p:nvPr/>
          </p:nvSpPr>
          <p:spPr>
            <a:xfrm>
              <a:off x="8449628" y="191387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2</a:t>
              </a:r>
              <a:endParaRPr sz="2000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267798" y="173204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5" y="1822531"/>
              <a:ext cx="108584" cy="165592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77FD2B-8189-1829-02DC-8C328C06D997}"/>
              </a:ext>
            </a:extLst>
          </p:cNvPr>
          <p:cNvSpPr txBox="1"/>
          <p:nvPr/>
        </p:nvSpPr>
        <p:spPr>
          <a:xfrm>
            <a:off x="1143000" y="2950294"/>
            <a:ext cx="3037117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dirty="0"/>
              <a:t>Yang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rasakan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pembayaran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Yang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rasakan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penginformasian</a:t>
            </a:r>
            <a:r>
              <a:rPr lang="en-ID" dirty="0"/>
              <a:t>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bakat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Yang saya rasakan dalam kelancaran yang diberikan aplikasi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Yang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rasakan</a:t>
            </a:r>
            <a:r>
              <a:rPr lang="en-ID" dirty="0"/>
              <a:t> data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terjamin</a:t>
            </a:r>
            <a:r>
              <a:rPr lang="en-ID" dirty="0"/>
              <a:t> </a:t>
            </a:r>
            <a:r>
              <a:rPr lang="en-ID" dirty="0" err="1"/>
              <a:t>aman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Yang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rasakan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Pengenalanya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pembelajarannya</a:t>
            </a:r>
            <a:r>
              <a:rPr lang="en-ID" dirty="0"/>
              <a:t>?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09E6B5-A2D6-EE91-A0CA-A55711D39C62}"/>
              </a:ext>
            </a:extLst>
          </p:cNvPr>
          <p:cNvSpPr txBox="1"/>
          <p:nvPr/>
        </p:nvSpPr>
        <p:spPr>
          <a:xfrm>
            <a:off x="4361266" y="2948005"/>
            <a:ext cx="3469078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it-IT" dirty="0"/>
              <a:t>Dari 5 stakeholder diperoleh : Scale 2 = 3, Scale 3 = 2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Dari 5 stakeholder </a:t>
            </a:r>
            <a:r>
              <a:rPr lang="en-ID" dirty="0" err="1"/>
              <a:t>diperoleh</a:t>
            </a:r>
            <a:r>
              <a:rPr lang="en-ID" dirty="0"/>
              <a:t> : Scale 1 = 5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Dari 5 stakeholder </a:t>
            </a:r>
            <a:r>
              <a:rPr lang="en-ID" dirty="0" err="1"/>
              <a:t>diperoleh</a:t>
            </a:r>
            <a:r>
              <a:rPr lang="en-ID" dirty="0"/>
              <a:t> : Scale 2 = 5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Dari 5 stakeholder diperoleh : Scale 1 = 3, Scale 3 = 2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Dari 5 stakeholder diperoleh : Scale 1 = 1, Scale 2 = 4</a:t>
            </a:r>
            <a:endParaRPr lang="en-ID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2C8ABF-2B49-771A-8AEA-575F4B678ACF}"/>
              </a:ext>
            </a:extLst>
          </p:cNvPr>
          <p:cNvSpPr txBox="1"/>
          <p:nvPr/>
        </p:nvSpPr>
        <p:spPr>
          <a:xfrm>
            <a:off x="8011492" y="2938964"/>
            <a:ext cx="174210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1600" dirty="0"/>
              <a:t>60%, 40% 0%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dirty="0"/>
              <a:t>100%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 </a:t>
            </a:r>
            <a:r>
              <a:rPr lang="en-ID" sz="1600" dirty="0"/>
              <a:t>100%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 </a:t>
            </a:r>
            <a:r>
              <a:rPr lang="en-ID" sz="1600" dirty="0"/>
              <a:t>60% 40 % 0%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 </a:t>
            </a:r>
            <a:r>
              <a:rPr lang="en-ID" sz="1600" dirty="0"/>
              <a:t>20%, 80% 0%</a:t>
            </a:r>
            <a:endParaRPr lang="en-US" sz="16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A019CE-71D9-A112-ACC9-C4C4F089E1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073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319" y="2617880"/>
            <a:ext cx="7876481" cy="40416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marR="6986" algn="just">
              <a:lnSpc>
                <a:spcPct val="114599"/>
              </a:lnSpc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The UX journey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is a process that helps optimize resources for quality user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requirements while improving self-efficacy. The process involves a series of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steps that begin with understanding the user's needs and expectations. This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includes </a:t>
            </a:r>
            <a:r>
              <a:rPr lang="en-US" sz="1201" dirty="0">
                <a:latin typeface="Trebuchet MS"/>
                <a:cs typeface="Trebuchet MS"/>
              </a:rPr>
              <a:t>research</a:t>
            </a:r>
            <a:r>
              <a:rPr sz="1201" dirty="0">
                <a:latin typeface="Trebuchet MS"/>
                <a:cs typeface="Trebuchet MS"/>
              </a:rPr>
              <a:t> to gain insights into the user's goals, motivations,  and pain points. Once the user's needs have been identified, the next step is to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develop a user persona, which is a detailed description of the user's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characteristics, preferences, and behaviors. This persona serves as a reference point throughout the UX design process.</a:t>
            </a:r>
          </a:p>
          <a:p>
            <a:pPr>
              <a:spcBef>
                <a:spcPts val="21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508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The next step in the UX journey is to define the user journey, which is the </a:t>
            </a:r>
            <a:r>
              <a:rPr lang="en-US" sz="1201" dirty="0">
                <a:latin typeface="Trebuchet MS"/>
                <a:cs typeface="Trebuchet MS"/>
              </a:rPr>
              <a:t>user's path</a:t>
            </a:r>
            <a:r>
              <a:rPr sz="1201" dirty="0">
                <a:latin typeface="Trebuchet MS"/>
                <a:cs typeface="Trebuchet MS"/>
              </a:rPr>
              <a:t> to </a:t>
            </a:r>
            <a:r>
              <a:rPr lang="en-US" sz="1201" dirty="0">
                <a:latin typeface="Trebuchet MS"/>
                <a:cs typeface="Trebuchet MS"/>
              </a:rPr>
              <a:t>achieving</a:t>
            </a:r>
            <a:r>
              <a:rPr sz="1201" dirty="0">
                <a:latin typeface="Trebuchet MS"/>
                <a:cs typeface="Trebuchet MS"/>
              </a:rPr>
              <a:t> their goals. This includes mapping out the steps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involved in the user's interactions with the product or service and identifying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potential pain points or areas for improvement.</a:t>
            </a:r>
          </a:p>
          <a:p>
            <a:pPr>
              <a:spcBef>
                <a:spcPts val="25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635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Once the user journey has been defined, the UX designer can prototype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and test different solutions. This involves creating wireframes, mockups, and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prototypes of the product or service and testing these designs with users to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gather feedback and identify areas for improvement.</a:t>
            </a:r>
          </a:p>
          <a:p>
            <a:pPr>
              <a:spcBef>
                <a:spcPts val="25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508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Throughout the UX journey, it is important to </a:t>
            </a:r>
            <a:r>
              <a:rPr lang="en-US" sz="1201" dirty="0">
                <a:latin typeface="Trebuchet MS"/>
                <a:cs typeface="Trebuchet MS"/>
              </a:rPr>
              <a:t>focus on the user’s needs and expectations and </a:t>
            </a:r>
            <a:r>
              <a:rPr sz="1201" dirty="0">
                <a:latin typeface="Trebuchet MS"/>
                <a:cs typeface="Trebuchet MS"/>
              </a:rPr>
              <a:t>continuously iterate and improve the design based on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feedback and testing. By following this process, designers can optimize their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resources to deliver quality user requirements while building their </a:t>
            </a:r>
            <a:r>
              <a:rPr lang="en-US" sz="1201" dirty="0">
                <a:latin typeface="Trebuchet MS"/>
                <a:cs typeface="Trebuchet MS"/>
              </a:rPr>
              <a:t>self-efficacy</a:t>
            </a:r>
            <a:r>
              <a:rPr sz="1201" dirty="0">
                <a:latin typeface="Trebuchet MS"/>
                <a:cs typeface="Trebuchet MS"/>
              </a:rPr>
              <a:t> and confidence in their design decisions.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7024" y="468433"/>
            <a:ext cx="4838976" cy="1492073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lang="en-ID" sz="96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96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96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8900" dirty="0"/>
          </a:p>
        </p:txBody>
      </p:sp>
      <p:sp>
        <p:nvSpPr>
          <p:cNvPr id="4" name="object 4"/>
          <p:cNvSpPr txBox="1"/>
          <p:nvPr/>
        </p:nvSpPr>
        <p:spPr>
          <a:xfrm>
            <a:off x="1172523" y="785676"/>
            <a:ext cx="161583" cy="471562"/>
          </a:xfrm>
          <a:prstGeom prst="rect">
            <a:avLst/>
          </a:prstGeom>
        </p:spPr>
        <p:txBody>
          <a:bodyPr vert="vert270" wrap="square" lIns="0" tIns="25401" rIns="0" bIns="0" rtlCol="0">
            <a:spAutoFit/>
          </a:bodyPr>
          <a:lstStyle/>
          <a:p>
            <a:pPr marL="12701">
              <a:spcBef>
                <a:spcPts val="200"/>
              </a:spcBef>
            </a:pPr>
            <a:r>
              <a:rPr sz="1050" spc="-106" dirty="0">
                <a:latin typeface="Verdana"/>
                <a:cs typeface="Verdana"/>
              </a:rPr>
              <a:t>th</a:t>
            </a:r>
            <a:r>
              <a:rPr sz="1050" dirty="0">
                <a:latin typeface="Verdana"/>
                <a:cs typeface="Verdana"/>
              </a:rPr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1320" y="1914612"/>
            <a:ext cx="3612515" cy="146836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50" b="1" spc="-6" dirty="0">
                <a:latin typeface="Trebuchet MS"/>
                <a:cs typeface="Trebuchet MS"/>
              </a:rPr>
              <a:t>The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process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25" dirty="0">
                <a:latin typeface="Trebuchet MS"/>
                <a:cs typeface="Trebuchet MS"/>
              </a:rPr>
              <a:t>to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optimize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15" dirty="0">
                <a:latin typeface="Trebuchet MS"/>
                <a:cs typeface="Trebuchet MS"/>
              </a:rPr>
              <a:t>your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resource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for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15" dirty="0">
                <a:latin typeface="Trebuchet MS"/>
                <a:cs typeface="Trebuchet MS"/>
              </a:rPr>
              <a:t>the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quality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21" dirty="0">
                <a:latin typeface="Trebuchet MS"/>
                <a:cs typeface="Trebuchet MS"/>
              </a:rPr>
              <a:t>User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9" dirty="0">
                <a:latin typeface="Trebuchet MS"/>
                <a:cs typeface="Trebuchet MS"/>
              </a:rPr>
              <a:t>Requirement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30950E-B691-BF7E-3803-6ED0F2C25F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59628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68400" y="1137997"/>
            <a:ext cx="376034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Pattern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15670"/>
            <a:ext cx="1014094" cy="532130"/>
            <a:chOff x="5981679" y="1111165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29299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111116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4557" y="1201653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8850A4E-E721-A0B1-483C-350E3CB6A425}"/>
              </a:ext>
            </a:extLst>
          </p:cNvPr>
          <p:cNvSpPr txBox="1"/>
          <p:nvPr/>
        </p:nvSpPr>
        <p:spPr>
          <a:xfrm>
            <a:off x="1143000" y="2667000"/>
            <a:ext cx="79248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Explain the percentage results from interview results to personas : </a:t>
            </a:r>
          </a:p>
          <a:p>
            <a:pPr marL="342900" indent="-342900">
              <a:buAutoNum type="arabicPeriod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:  60%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 dan 40% </a:t>
            </a:r>
            <a:r>
              <a:rPr lang="en-ID" dirty="0" err="1"/>
              <a:t>senang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pembayaran</a:t>
            </a:r>
            <a:r>
              <a:rPr lang="en-ID" dirty="0"/>
              <a:t>.</a:t>
            </a:r>
          </a:p>
          <a:p>
            <a:pPr marL="342900" indent="-342900">
              <a:buAutoNum type="arabicPeriod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: 100%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sangat </a:t>
            </a:r>
            <a:r>
              <a:rPr lang="en-ID" dirty="0" err="1"/>
              <a:t>senang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penginformasian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bakat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jelas</a:t>
            </a:r>
            <a:endParaRPr lang="en-ID" dirty="0"/>
          </a:p>
          <a:p>
            <a:pPr marL="342900" indent="-342900">
              <a:buAutoNum type="arabicPeriod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ketiga</a:t>
            </a:r>
            <a:r>
              <a:rPr lang="en-ID" dirty="0"/>
              <a:t> : </a:t>
            </a:r>
            <a:r>
              <a:rPr lang="sv-SE" dirty="0"/>
              <a:t>100% pelanggan merasa sangat senang karena aplikasi berjalan dengan lancar</a:t>
            </a:r>
            <a:endParaRPr lang="en-ID" dirty="0"/>
          </a:p>
          <a:p>
            <a:pPr marL="342900" indent="-342900">
              <a:buAutoNum type="arabicPeriod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keempat</a:t>
            </a:r>
            <a:r>
              <a:rPr lang="en-ID" dirty="0"/>
              <a:t> : 60%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, 40%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Netral</a:t>
            </a:r>
            <a:r>
              <a:rPr lang="en-ID" dirty="0"/>
              <a:t>, 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. </a:t>
            </a:r>
          </a:p>
          <a:p>
            <a:pPr marL="342900" indent="-342900">
              <a:buAutoNum type="arabicPeriod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kelima</a:t>
            </a:r>
            <a:r>
              <a:rPr lang="en-ID" dirty="0"/>
              <a:t> : 20%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sangat </a:t>
            </a:r>
            <a:r>
              <a:rPr lang="en-ID" dirty="0" err="1"/>
              <a:t>senang</a:t>
            </a:r>
            <a:r>
              <a:rPr lang="en-ID" dirty="0"/>
              <a:t> dan 80% </a:t>
            </a:r>
            <a:r>
              <a:rPr lang="en-ID" dirty="0" err="1"/>
              <a:t>senang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 dan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dimengerti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2C71-1795-4F73-3E1D-70B8932ABD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12825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object 41"/>
          <p:cNvGrpSpPr/>
          <p:nvPr/>
        </p:nvGrpSpPr>
        <p:grpSpPr>
          <a:xfrm>
            <a:off x="8127365" y="953769"/>
            <a:ext cx="940435" cy="494031"/>
            <a:chOff x="6031584" y="1862321"/>
            <a:chExt cx="940435" cy="494030"/>
          </a:xfrm>
        </p:grpSpPr>
        <p:sp>
          <p:nvSpPr>
            <p:cNvPr id="42" name="object 42"/>
            <p:cNvSpPr/>
            <p:nvPr/>
          </p:nvSpPr>
          <p:spPr>
            <a:xfrm>
              <a:off x="6200248" y="2030988"/>
              <a:ext cx="771525" cy="325120"/>
            </a:xfrm>
            <a:custGeom>
              <a:avLst/>
              <a:gdLst/>
              <a:ahLst/>
              <a:cxnLst/>
              <a:rect l="l" t="t" r="r" b="b"/>
              <a:pathLst>
                <a:path w="771525" h="325119">
                  <a:moveTo>
                    <a:pt x="752375" y="324759"/>
                  </a:moveTo>
                  <a:lnTo>
                    <a:pt x="19049" y="324759"/>
                  </a:lnTo>
                  <a:lnTo>
                    <a:pt x="11634" y="323261"/>
                  </a:lnTo>
                  <a:lnTo>
                    <a:pt x="5579" y="319179"/>
                  </a:lnTo>
                  <a:lnTo>
                    <a:pt x="1496" y="313124"/>
                  </a:lnTo>
                  <a:lnTo>
                    <a:pt x="0" y="305709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9" y="0"/>
                  </a:lnTo>
                  <a:lnTo>
                    <a:pt x="752376" y="0"/>
                  </a:lnTo>
                  <a:lnTo>
                    <a:pt x="771425" y="305709"/>
                  </a:lnTo>
                  <a:lnTo>
                    <a:pt x="769928" y="313124"/>
                  </a:lnTo>
                  <a:lnTo>
                    <a:pt x="765846" y="319179"/>
                  </a:lnTo>
                  <a:lnTo>
                    <a:pt x="759790" y="323261"/>
                  </a:lnTo>
                  <a:lnTo>
                    <a:pt x="752375" y="324759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400" dirty="0"/>
                <a:t>8</a:t>
              </a:r>
              <a:endParaRPr sz="2400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31584" y="1862321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4" h="335914">
                  <a:moveTo>
                    <a:pt x="167785" y="335739"/>
                  </a:moveTo>
                  <a:lnTo>
                    <a:pt x="123153" y="329745"/>
                  </a:lnTo>
                  <a:lnTo>
                    <a:pt x="83064" y="312828"/>
                  </a:lnTo>
                  <a:lnTo>
                    <a:pt x="49112" y="286585"/>
                  </a:lnTo>
                  <a:lnTo>
                    <a:pt x="22889" y="252613"/>
                  </a:lnTo>
                  <a:lnTo>
                    <a:pt x="5987" y="212508"/>
                  </a:lnTo>
                  <a:lnTo>
                    <a:pt x="0" y="167869"/>
                  </a:lnTo>
                  <a:lnTo>
                    <a:pt x="5987" y="123230"/>
                  </a:lnTo>
                  <a:lnTo>
                    <a:pt x="22889" y="83126"/>
                  </a:lnTo>
                  <a:lnTo>
                    <a:pt x="49112" y="49154"/>
                  </a:lnTo>
                  <a:lnTo>
                    <a:pt x="83064" y="22911"/>
                  </a:lnTo>
                  <a:lnTo>
                    <a:pt x="123153" y="5993"/>
                  </a:lnTo>
                  <a:lnTo>
                    <a:pt x="167785" y="0"/>
                  </a:lnTo>
                  <a:lnTo>
                    <a:pt x="212431" y="5993"/>
                  </a:lnTo>
                  <a:lnTo>
                    <a:pt x="252550" y="22911"/>
                  </a:lnTo>
                  <a:lnTo>
                    <a:pt x="266362" y="33573"/>
                  </a:lnTo>
                  <a:lnTo>
                    <a:pt x="167869" y="33573"/>
                  </a:lnTo>
                  <a:lnTo>
                    <a:pt x="125410" y="40417"/>
                  </a:lnTo>
                  <a:lnTo>
                    <a:pt x="88543" y="59476"/>
                  </a:lnTo>
                  <a:lnTo>
                    <a:pt x="59476" y="88543"/>
                  </a:lnTo>
                  <a:lnTo>
                    <a:pt x="40417" y="125410"/>
                  </a:lnTo>
                  <a:lnTo>
                    <a:pt x="33573" y="167869"/>
                  </a:lnTo>
                  <a:lnTo>
                    <a:pt x="40417" y="210328"/>
                  </a:lnTo>
                  <a:lnTo>
                    <a:pt x="59476" y="247195"/>
                  </a:lnTo>
                  <a:lnTo>
                    <a:pt x="88543" y="276262"/>
                  </a:lnTo>
                  <a:lnTo>
                    <a:pt x="125410" y="295322"/>
                  </a:lnTo>
                  <a:lnTo>
                    <a:pt x="167869" y="302165"/>
                  </a:lnTo>
                  <a:lnTo>
                    <a:pt x="266362" y="302165"/>
                  </a:lnTo>
                  <a:lnTo>
                    <a:pt x="252550" y="312828"/>
                  </a:lnTo>
                  <a:lnTo>
                    <a:pt x="212431" y="329745"/>
                  </a:lnTo>
                  <a:lnTo>
                    <a:pt x="167785" y="335739"/>
                  </a:lnTo>
                  <a:close/>
                </a:path>
                <a:path w="335914" h="335914">
                  <a:moveTo>
                    <a:pt x="266362" y="302165"/>
                  </a:moveTo>
                  <a:lnTo>
                    <a:pt x="167869" y="302165"/>
                  </a:lnTo>
                  <a:lnTo>
                    <a:pt x="210328" y="295322"/>
                  </a:lnTo>
                  <a:lnTo>
                    <a:pt x="247195" y="276262"/>
                  </a:lnTo>
                  <a:lnTo>
                    <a:pt x="276262" y="247195"/>
                  </a:lnTo>
                  <a:lnTo>
                    <a:pt x="295322" y="210328"/>
                  </a:lnTo>
                  <a:lnTo>
                    <a:pt x="302165" y="167869"/>
                  </a:lnTo>
                  <a:lnTo>
                    <a:pt x="295322" y="125410"/>
                  </a:lnTo>
                  <a:lnTo>
                    <a:pt x="276262" y="88543"/>
                  </a:lnTo>
                  <a:lnTo>
                    <a:pt x="247195" y="59476"/>
                  </a:lnTo>
                  <a:lnTo>
                    <a:pt x="210328" y="40417"/>
                  </a:lnTo>
                  <a:lnTo>
                    <a:pt x="167869" y="33573"/>
                  </a:lnTo>
                  <a:lnTo>
                    <a:pt x="266362" y="33573"/>
                  </a:lnTo>
                  <a:lnTo>
                    <a:pt x="286543" y="49154"/>
                  </a:lnTo>
                  <a:lnTo>
                    <a:pt x="312806" y="83126"/>
                  </a:lnTo>
                  <a:lnTo>
                    <a:pt x="329739" y="123230"/>
                  </a:lnTo>
                  <a:lnTo>
                    <a:pt x="335739" y="167869"/>
                  </a:lnTo>
                  <a:lnTo>
                    <a:pt x="329739" y="212508"/>
                  </a:lnTo>
                  <a:lnTo>
                    <a:pt x="312806" y="252613"/>
                  </a:lnTo>
                  <a:lnTo>
                    <a:pt x="286543" y="286585"/>
                  </a:lnTo>
                  <a:lnTo>
                    <a:pt x="266362" y="302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2667" y="1946256"/>
              <a:ext cx="100721" cy="1536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143000" y="2190589"/>
            <a:ext cx="5123181" cy="49949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lnSpc>
                <a:spcPts val="1999"/>
              </a:lnSpc>
            </a:pPr>
            <a:r>
              <a:rPr sz="1750" dirty="0">
                <a:latin typeface="Verdana"/>
                <a:cs typeface="Verdana"/>
              </a:rPr>
              <a:t>PATTERN</a:t>
            </a:r>
          </a:p>
          <a:p>
            <a:pPr marL="12701">
              <a:lnSpc>
                <a:spcPts val="1760"/>
              </a:lnSpc>
            </a:pPr>
            <a:r>
              <a:rPr sz="1550" dirty="0">
                <a:latin typeface="Trebuchet MS"/>
                <a:cs typeface="Trebuchet MS"/>
              </a:rPr>
              <a:t>Persona: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130DC07F-7916-FC2E-5F20-AC82B8CF1D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5AC83-D0DC-0BDD-44A4-7FA97BAA6141}"/>
              </a:ext>
            </a:extLst>
          </p:cNvPr>
          <p:cNvSpPr txBox="1"/>
          <p:nvPr/>
        </p:nvSpPr>
        <p:spPr>
          <a:xfrm>
            <a:off x="1066800" y="1096896"/>
            <a:ext cx="5770179" cy="418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 marR="5081">
              <a:lnSpc>
                <a:spcPct val="115599"/>
              </a:lnSpc>
              <a:spcBef>
                <a:spcPts val="94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Synthesize Characteristics And  Relevant Goals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5A1B966F-1AA1-7234-CF75-0F455F6AE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96510"/>
              </p:ext>
            </p:extLst>
          </p:nvPr>
        </p:nvGraphicFramePr>
        <p:xfrm>
          <a:off x="1143000" y="2752423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CD683229-89C5-C3C5-9224-E0BE21305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038264"/>
              </p:ext>
            </p:extLst>
          </p:nvPr>
        </p:nvGraphicFramePr>
        <p:xfrm>
          <a:off x="1143000" y="4021155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1" name="Table 56">
            <a:extLst>
              <a:ext uri="{FF2B5EF4-FFF2-40B4-BE49-F238E27FC236}">
                <a16:creationId xmlns:a16="http://schemas.microsoft.com/office/drawing/2014/main" id="{CAC27B86-5876-BABE-C4CA-090635592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50546"/>
              </p:ext>
            </p:extLst>
          </p:nvPr>
        </p:nvGraphicFramePr>
        <p:xfrm>
          <a:off x="1158766" y="5318281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915C8EA-D679-BB63-DB3B-96A807349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0922"/>
              </p:ext>
            </p:extLst>
          </p:nvPr>
        </p:nvGraphicFramePr>
        <p:xfrm>
          <a:off x="1158766" y="6587013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C599AF81-57B9-1615-7436-8C4F49099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315358"/>
              </p:ext>
            </p:extLst>
          </p:nvPr>
        </p:nvGraphicFramePr>
        <p:xfrm>
          <a:off x="1158765" y="7855745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5E9854-5DAA-2860-F95C-7C630EE34763}"/>
              </a:ext>
            </a:extLst>
          </p:cNvPr>
          <p:cNvSpPr/>
          <p:nvPr/>
        </p:nvSpPr>
        <p:spPr>
          <a:xfrm>
            <a:off x="7967980" y="2652564"/>
            <a:ext cx="990600" cy="6629400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639803-65F0-B759-5EF3-10CC2BB34D2D}"/>
              </a:ext>
            </a:extLst>
          </p:cNvPr>
          <p:cNvSpPr/>
          <p:nvPr/>
        </p:nvSpPr>
        <p:spPr>
          <a:xfrm>
            <a:off x="5770881" y="2784469"/>
            <a:ext cx="990600" cy="123875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DC6191-7D08-C9EB-0E92-57C6CD112367}"/>
              </a:ext>
            </a:extLst>
          </p:cNvPr>
          <p:cNvSpPr/>
          <p:nvPr/>
        </p:nvSpPr>
        <p:spPr>
          <a:xfrm>
            <a:off x="5770881" y="6506281"/>
            <a:ext cx="990600" cy="2537464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90654" y="1129198"/>
            <a:ext cx="390080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Synthesize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53135"/>
            <a:ext cx="1014094" cy="532130"/>
            <a:chOff x="5981679" y="984506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16633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8" y="0"/>
                  </a:lnTo>
                  <a:lnTo>
                    <a:pt x="812599" y="0"/>
                  </a:lnTo>
                  <a:lnTo>
                    <a:pt x="820013" y="1496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14</a:t>
              </a:r>
              <a:endParaRPr sz="160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98450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74994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D065858-2773-0381-EA47-5F400AD71AFE}"/>
              </a:ext>
            </a:extLst>
          </p:cNvPr>
          <p:cNvSpPr txBox="1"/>
          <p:nvPr/>
        </p:nvSpPr>
        <p:spPr>
          <a:xfrm>
            <a:off x="1183436" y="2719200"/>
            <a:ext cx="7884364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Berdasarkan</a:t>
            </a:r>
            <a:r>
              <a:rPr lang="en-US" dirty="0"/>
              <a:t> data SYNTHESIS CHARACTERISTIC AND RELEVANT GOAL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Adapun </a:t>
            </a:r>
            <a:r>
              <a:rPr lang="en-US" dirty="0" err="1"/>
              <a:t>penjelasannya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endParaRPr lang="en-US" dirty="0"/>
          </a:p>
          <a:p>
            <a:r>
              <a:rPr lang="en-US" dirty="0" err="1"/>
              <a:t>Variabel</a:t>
            </a:r>
            <a:r>
              <a:rPr lang="en-US" dirty="0"/>
              <a:t> 1, 60%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senang</a:t>
            </a:r>
            <a:r>
              <a:rPr lang="en-US" dirty="0"/>
              <a:t> dan 40% </a:t>
            </a:r>
            <a:r>
              <a:rPr lang="en-US" dirty="0" err="1"/>
              <a:t>senang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.</a:t>
            </a:r>
          </a:p>
          <a:p>
            <a:r>
              <a:rPr lang="en-US" dirty="0" err="1"/>
              <a:t>Signifikan</a:t>
            </a:r>
            <a:r>
              <a:rPr lang="en-US" dirty="0"/>
              <a:t> :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senang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Variabel</a:t>
            </a:r>
            <a:r>
              <a:rPr lang="en-US" dirty="0"/>
              <a:t> 2, 100%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sangat </a:t>
            </a:r>
            <a:r>
              <a:rPr lang="en-US" dirty="0" err="1"/>
              <a:t>senang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penginformasian</a:t>
            </a:r>
            <a:r>
              <a:rPr lang="en-US" dirty="0"/>
              <a:t> </a:t>
            </a:r>
            <a:r>
              <a:rPr lang="en-US" dirty="0" err="1"/>
              <a:t>minat</a:t>
            </a:r>
            <a:r>
              <a:rPr lang="en-US" dirty="0"/>
              <a:t> </a:t>
            </a:r>
            <a:r>
              <a:rPr lang="en-US" dirty="0" err="1"/>
              <a:t>bakat</a:t>
            </a:r>
            <a:r>
              <a:rPr lang="en-US" dirty="0"/>
              <a:t>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jelas</a:t>
            </a:r>
            <a:endParaRPr lang="en-US" dirty="0"/>
          </a:p>
          <a:p>
            <a:r>
              <a:rPr lang="en-US" dirty="0" err="1"/>
              <a:t>Signifikan</a:t>
            </a:r>
            <a:r>
              <a:rPr lang="en-US" dirty="0"/>
              <a:t> : Sangat </a:t>
            </a:r>
            <a:r>
              <a:rPr lang="en-US" dirty="0" err="1"/>
              <a:t>senang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Variabel</a:t>
            </a:r>
            <a:r>
              <a:rPr lang="en-US" dirty="0"/>
              <a:t> 3, 100%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sangat </a:t>
            </a:r>
            <a:r>
              <a:rPr lang="en-US" dirty="0" err="1"/>
              <a:t>senang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lancar</a:t>
            </a:r>
            <a:endParaRPr lang="en-US" dirty="0"/>
          </a:p>
          <a:p>
            <a:r>
              <a:rPr lang="en-US" dirty="0" err="1"/>
              <a:t>Signifikan</a:t>
            </a:r>
            <a:r>
              <a:rPr lang="en-US" dirty="0"/>
              <a:t> : Sangat </a:t>
            </a:r>
            <a:r>
              <a:rPr lang="en-US" dirty="0" err="1"/>
              <a:t>senang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Variabel</a:t>
            </a:r>
            <a:r>
              <a:rPr lang="en-US" dirty="0"/>
              <a:t> 4, 60%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sangat </a:t>
            </a:r>
            <a:r>
              <a:rPr lang="en-US" dirty="0" err="1"/>
              <a:t>senang</a:t>
            </a:r>
            <a:r>
              <a:rPr lang="en-US" dirty="0"/>
              <a:t> dan 40% </a:t>
            </a:r>
            <a:r>
              <a:rPr lang="en-US" dirty="0" err="1"/>
              <a:t>senang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terjamin</a:t>
            </a:r>
            <a:endParaRPr lang="en-US" dirty="0"/>
          </a:p>
          <a:p>
            <a:r>
              <a:rPr lang="en-US" dirty="0" err="1"/>
              <a:t>Signifikan</a:t>
            </a:r>
            <a:r>
              <a:rPr lang="en-US" dirty="0"/>
              <a:t> : Sangat </a:t>
            </a:r>
            <a:r>
              <a:rPr lang="en-US" dirty="0" err="1"/>
              <a:t>senang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Variabel</a:t>
            </a:r>
            <a:r>
              <a:rPr lang="en-US" dirty="0"/>
              <a:t> 5, 20%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merasa</a:t>
            </a:r>
            <a:r>
              <a:rPr lang="en-US" dirty="0"/>
              <a:t> sangat </a:t>
            </a:r>
            <a:r>
              <a:rPr lang="en-US" dirty="0" err="1"/>
              <a:t>senang</a:t>
            </a:r>
            <a:r>
              <a:rPr lang="en-US" dirty="0"/>
              <a:t> dan 80% </a:t>
            </a:r>
            <a:r>
              <a:rPr lang="en-US" dirty="0" err="1"/>
              <a:t>senang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 dan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dimengerti</a:t>
            </a:r>
            <a:endParaRPr lang="en-US" dirty="0"/>
          </a:p>
          <a:p>
            <a:r>
              <a:rPr lang="en-US" dirty="0" err="1"/>
              <a:t>Signifikan</a:t>
            </a:r>
            <a:r>
              <a:rPr lang="en-US" dirty="0"/>
              <a:t> : </a:t>
            </a:r>
            <a:r>
              <a:rPr lang="en-US" dirty="0" err="1"/>
              <a:t>Senang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DFF40-BB72-3977-C8E2-A4D601D0D1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2124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2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2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26493" y="2650739"/>
            <a:ext cx="34664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5600" spc="176" dirty="0">
                <a:latin typeface="Tahoma"/>
                <a:cs typeface="Tahoma"/>
              </a:rPr>
              <a:t>Want</a:t>
            </a:r>
            <a:r>
              <a:rPr sz="5600" spc="-379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6492" y="3317487"/>
            <a:ext cx="7741307" cy="29035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5985"/>
              </a:lnSpc>
              <a:spcBef>
                <a:spcPts val="100"/>
              </a:spcBef>
            </a:pPr>
            <a:r>
              <a:rPr sz="5600" spc="221" dirty="0">
                <a:latin typeface="Tahoma"/>
                <a:cs typeface="Tahoma"/>
              </a:rPr>
              <a:t>users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to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136" dirty="0">
                <a:latin typeface="Tahoma"/>
                <a:cs typeface="Tahoma"/>
              </a:rPr>
              <a:t>fall</a:t>
            </a:r>
            <a:r>
              <a:rPr sz="5600" spc="-325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in</a:t>
            </a:r>
            <a:endParaRPr sz="5600" dirty="0">
              <a:latin typeface="Tahoma"/>
              <a:cs typeface="Tahoma"/>
            </a:endParaRPr>
          </a:p>
          <a:p>
            <a:pPr marL="12701">
              <a:lnSpc>
                <a:spcPts val="5251"/>
              </a:lnSpc>
            </a:pPr>
            <a:r>
              <a:rPr sz="5600" spc="164" dirty="0">
                <a:latin typeface="Tahoma"/>
                <a:cs typeface="Tahoma"/>
              </a:rPr>
              <a:t>love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179" dirty="0">
                <a:latin typeface="Tahoma"/>
                <a:cs typeface="Tahoma"/>
              </a:rPr>
              <a:t>with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endParaRPr sz="5600" dirty="0">
              <a:latin typeface="Tahoma"/>
              <a:cs typeface="Tahoma"/>
            </a:endParaRPr>
          </a:p>
          <a:p>
            <a:pPr marL="12701">
              <a:lnSpc>
                <a:spcPts val="5251"/>
              </a:lnSpc>
            </a:pPr>
            <a:r>
              <a:rPr sz="5600" spc="125" dirty="0">
                <a:latin typeface="Tahoma"/>
                <a:cs typeface="Tahoma"/>
              </a:rPr>
              <a:t>designs?</a:t>
            </a:r>
            <a:r>
              <a:rPr sz="5600" spc="-340" dirty="0">
                <a:latin typeface="Tahoma"/>
                <a:cs typeface="Tahoma"/>
              </a:rPr>
              <a:t> </a:t>
            </a:r>
            <a:r>
              <a:rPr sz="5600" spc="100" dirty="0">
                <a:latin typeface="Tahoma"/>
                <a:cs typeface="Tahoma"/>
              </a:rPr>
              <a:t>Fall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in</a:t>
            </a:r>
            <a:endParaRPr sz="5600" dirty="0">
              <a:latin typeface="Tahoma"/>
              <a:cs typeface="Tahoma"/>
            </a:endParaRPr>
          </a:p>
          <a:p>
            <a:pPr marL="12701" marR="267990">
              <a:lnSpc>
                <a:spcPct val="78100"/>
              </a:lnSpc>
              <a:spcBef>
                <a:spcPts val="734"/>
              </a:spcBef>
            </a:pPr>
            <a:r>
              <a:rPr sz="5600" spc="164" dirty="0">
                <a:latin typeface="Tahoma"/>
                <a:cs typeface="Tahoma"/>
              </a:rPr>
              <a:t>love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179" dirty="0">
                <a:latin typeface="Tahoma"/>
                <a:cs typeface="Tahoma"/>
              </a:rPr>
              <a:t>with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r>
              <a:rPr lang="en-US" sz="5600" spc="234" dirty="0">
                <a:latin typeface="Tahoma"/>
                <a:cs typeface="Tahoma"/>
              </a:rPr>
              <a:t> </a:t>
            </a:r>
            <a:r>
              <a:rPr sz="5600" spc="145" dirty="0">
                <a:latin typeface="Tahoma"/>
                <a:cs typeface="Tahoma"/>
              </a:rPr>
              <a:t>users.</a:t>
            </a:r>
            <a:endParaRPr sz="5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5952" y="6835101"/>
            <a:ext cx="22904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800" spc="110" dirty="0">
                <a:latin typeface="Tahoma"/>
                <a:cs typeface="Tahoma"/>
              </a:rPr>
              <a:t>Dana</a:t>
            </a:r>
            <a:r>
              <a:rPr sz="2800" spc="-221" dirty="0">
                <a:latin typeface="Tahoma"/>
                <a:cs typeface="Tahoma"/>
              </a:rPr>
              <a:t> </a:t>
            </a:r>
            <a:r>
              <a:rPr sz="2800" spc="94" dirty="0">
                <a:latin typeface="Tahoma"/>
                <a:cs typeface="Tahoma"/>
              </a:rPr>
              <a:t>Chisnell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23F61E8-14C0-A593-D5B6-2110CCC36A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595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27199"/>
            <a:ext cx="51054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Check for Redundancy and Completeness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3000" y="2667000"/>
            <a:ext cx="7924800" cy="4755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96838" marR="102243"/>
            <a:r>
              <a:rPr sz="901" b="1" dirty="0">
                <a:latin typeface="Trebuchet MS"/>
                <a:cs typeface="Trebuchet MS"/>
              </a:rPr>
              <a:t>Is there anything missing from the personas mappings, characteristics and objectives that needs to  be added?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25"/>
              </a:spcBef>
            </a:pPr>
            <a:endParaRPr sz="1201" dirty="0">
              <a:latin typeface="Trebuchet MS"/>
              <a:cs typeface="Trebuchet MS"/>
            </a:endParaRPr>
          </a:p>
          <a:p>
            <a:pPr marL="96838">
              <a:spcBef>
                <a:spcPts val="6"/>
              </a:spcBef>
            </a:pPr>
            <a:r>
              <a:rPr sz="901" dirty="0">
                <a:latin typeface="Trebuchet MS"/>
                <a:cs typeface="Trebuchet MS"/>
              </a:rPr>
              <a:t>If so, please specify:</a:t>
            </a:r>
            <a:r>
              <a:rPr lang="en-US" sz="901" dirty="0">
                <a:latin typeface="Trebuchet MS"/>
                <a:cs typeface="Trebuchet MS"/>
              </a:rPr>
              <a:t> No</a:t>
            </a:r>
            <a:endParaRPr sz="901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3000" y="3278814"/>
            <a:ext cx="7924800" cy="528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96838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To satisfy stakeholder assumptions or requests, does any other persona need to be added?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9"/>
              </a:spcBef>
            </a:pPr>
            <a:endParaRPr sz="1550" dirty="0">
              <a:latin typeface="Trebuchet MS"/>
              <a:cs typeface="Trebuchet MS"/>
            </a:endParaRPr>
          </a:p>
          <a:p>
            <a:pPr marL="96838"/>
            <a:r>
              <a:rPr sz="901" dirty="0">
                <a:latin typeface="Trebuchet MS"/>
                <a:cs typeface="Trebuchet MS"/>
              </a:rPr>
              <a:t>If so, please specify which persona should be added: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43000" y="5506178"/>
            <a:ext cx="7924800" cy="5286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96838"/>
            <a:r>
              <a:rPr sz="901" b="1" dirty="0">
                <a:latin typeface="Trebuchet MS"/>
                <a:cs typeface="Trebuchet MS"/>
              </a:rPr>
              <a:t>Are all created personas significantly different?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9"/>
              </a:spcBef>
            </a:pPr>
            <a:endParaRPr sz="1550" dirty="0">
              <a:latin typeface="Trebuchet MS"/>
              <a:cs typeface="Trebuchet MS"/>
            </a:endParaRPr>
          </a:p>
          <a:p>
            <a:pPr marL="96838"/>
            <a:r>
              <a:rPr sz="901" dirty="0">
                <a:latin typeface="Trebuchet MS"/>
                <a:cs typeface="Trebuchet MS"/>
              </a:rPr>
              <a:t>If so, please state which personas are alike: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42586" y="6178349"/>
            <a:ext cx="7924800" cy="3175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square" lIns="0" tIns="12064" rIns="0" bIns="0" rtlCol="0">
            <a:spAutoFit/>
          </a:bodyPr>
          <a:lstStyle/>
          <a:p>
            <a:pPr marL="12701" marR="5081">
              <a:lnSpc>
                <a:spcPct val="112400"/>
              </a:lnSpc>
              <a:spcBef>
                <a:spcPts val="94"/>
              </a:spcBef>
            </a:pPr>
            <a:r>
              <a:rPr lang="en-US" sz="850" b="1" dirty="0">
                <a:latin typeface="Trebuchet MS"/>
                <a:cs typeface="Trebuchet MS"/>
              </a:rPr>
              <a:t>Overall,</a:t>
            </a:r>
            <a:r>
              <a:rPr sz="850" b="1" dirty="0">
                <a:latin typeface="Trebuchet MS"/>
                <a:cs typeface="Trebuchet MS"/>
              </a:rPr>
              <a:t> are the created personas representative enough of the diversity of real-world </a:t>
            </a:r>
            <a:r>
              <a:rPr lang="en-US" sz="850" b="1" dirty="0">
                <a:latin typeface="Trebuchet MS"/>
                <a:cs typeface="Trebuchet MS"/>
              </a:rPr>
              <a:t>behavior</a:t>
            </a:r>
            <a:r>
              <a:rPr sz="850" b="1" dirty="0">
                <a:latin typeface="Trebuchet MS"/>
                <a:cs typeface="Trebuchet MS"/>
              </a:rPr>
              <a:t> and</a:t>
            </a:r>
            <a:r>
              <a:rPr lang="en-US" sz="850" b="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needs?</a:t>
            </a:r>
            <a:endParaRPr lang="en-US" sz="850" b="1" dirty="0">
              <a:latin typeface="Trebuchet MS"/>
              <a:cs typeface="Trebuchet MS"/>
            </a:endParaRPr>
          </a:p>
          <a:p>
            <a:pPr marL="12701" marR="5081">
              <a:lnSpc>
                <a:spcPct val="112400"/>
              </a:lnSpc>
              <a:spcBef>
                <a:spcPts val="94"/>
              </a:spcBef>
            </a:pPr>
            <a:r>
              <a:rPr lang="en-ID" sz="900" dirty="0"/>
              <a:t>Iya, Karena persona yang </a:t>
            </a:r>
            <a:r>
              <a:rPr lang="en-ID" sz="900" dirty="0" err="1"/>
              <a:t>ada</a:t>
            </a:r>
            <a:r>
              <a:rPr lang="en-ID" sz="900" dirty="0"/>
              <a:t> </a:t>
            </a:r>
            <a:r>
              <a:rPr lang="en-ID" sz="900" dirty="0" err="1"/>
              <a:t>telah</a:t>
            </a:r>
            <a:r>
              <a:rPr lang="en-ID" sz="900" dirty="0"/>
              <a:t> </a:t>
            </a:r>
            <a:r>
              <a:rPr lang="en-ID" sz="900" dirty="0" err="1"/>
              <a:t>dipakai</a:t>
            </a:r>
            <a:r>
              <a:rPr lang="en-ID" sz="900" dirty="0"/>
              <a:t> </a:t>
            </a:r>
            <a:r>
              <a:rPr lang="en-ID" sz="900" dirty="0" err="1"/>
              <a:t>sudah</a:t>
            </a:r>
            <a:r>
              <a:rPr lang="en-ID" sz="900" dirty="0"/>
              <a:t> </a:t>
            </a:r>
            <a:r>
              <a:rPr lang="en-ID" sz="900" dirty="0" err="1"/>
              <a:t>memenuhi</a:t>
            </a:r>
            <a:r>
              <a:rPr lang="en-ID" sz="900" dirty="0"/>
              <a:t> </a:t>
            </a:r>
            <a:r>
              <a:rPr lang="en-ID" sz="900" dirty="0" err="1"/>
              <a:t>penelitian</a:t>
            </a:r>
            <a:r>
              <a:rPr lang="en-ID" sz="900" dirty="0"/>
              <a:t> </a:t>
            </a:r>
            <a:r>
              <a:rPr lang="en-ID" sz="900" dirty="0" err="1"/>
              <a:t>untuk</a:t>
            </a:r>
            <a:r>
              <a:rPr lang="en-ID" sz="900" dirty="0"/>
              <a:t> </a:t>
            </a:r>
            <a:r>
              <a:rPr lang="en-ID" sz="900" dirty="0" err="1"/>
              <a:t>menggali</a:t>
            </a:r>
            <a:r>
              <a:rPr lang="en-ID" sz="900" dirty="0"/>
              <a:t> </a:t>
            </a:r>
            <a:r>
              <a:rPr lang="en-ID" sz="900" dirty="0" err="1"/>
              <a:t>respondensi</a:t>
            </a:r>
            <a:endParaRPr sz="85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053706" y="915670"/>
            <a:ext cx="1014094" cy="532130"/>
            <a:chOff x="5951993" y="1038094"/>
            <a:chExt cx="1014094" cy="532130"/>
          </a:xfrm>
        </p:grpSpPr>
        <p:sp>
          <p:nvSpPr>
            <p:cNvPr id="25" name="object 25"/>
            <p:cNvSpPr/>
            <p:nvPr/>
          </p:nvSpPr>
          <p:spPr>
            <a:xfrm>
              <a:off x="6133823" y="121992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</a:t>
              </a:r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951993" y="103809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4870" y="1128581"/>
              <a:ext cx="108584" cy="165592"/>
            </a:xfrm>
            <a:prstGeom prst="rect">
              <a:avLst/>
            </a:prstGeom>
          </p:spPr>
        </p:pic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C38807C9-FBF9-77E7-39FE-D7FD38AA75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1FA7F-A29A-E090-D8B4-E669B0348D59}"/>
              </a:ext>
            </a:extLst>
          </p:cNvPr>
          <p:cNvSpPr txBox="1"/>
          <p:nvPr/>
        </p:nvSpPr>
        <p:spPr>
          <a:xfrm>
            <a:off x="1143000" y="3954535"/>
            <a:ext cx="7924800" cy="14080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D" sz="900" b="1" dirty="0">
                <a:latin typeface="Trebuchet MS"/>
                <a:cs typeface="Trebuchet MS"/>
              </a:rPr>
              <a:t>Are they any two personas that differ only as to social-demographic variables?</a:t>
            </a:r>
            <a:endParaRPr lang="en-ID" sz="900" dirty="0">
              <a:latin typeface="Trebuchet MS"/>
              <a:cs typeface="Trebuchet MS"/>
            </a:endParaRPr>
          </a:p>
          <a:p>
            <a:pPr>
              <a:spcBef>
                <a:spcPts val="9"/>
              </a:spcBef>
            </a:pPr>
            <a:endParaRPr lang="en-ID" sz="900" dirty="0">
              <a:latin typeface="Trebuchet MS"/>
              <a:cs typeface="Trebuchet MS"/>
            </a:endParaRPr>
          </a:p>
          <a:p>
            <a:pPr marL="12701"/>
            <a:r>
              <a:rPr lang="en-ID" sz="900" dirty="0">
                <a:latin typeface="Trebuchet MS"/>
                <a:cs typeface="Trebuchet MS"/>
              </a:rPr>
              <a:t>If so, please specify what decision is to be taken:</a:t>
            </a:r>
          </a:p>
          <a:p>
            <a:pPr>
              <a:lnSpc>
                <a:spcPct val="100000"/>
              </a:lnSpc>
            </a:pPr>
            <a:endParaRPr lang="en-ID" sz="900" dirty="0">
              <a:latin typeface="Trebuchet MS"/>
              <a:cs typeface="Trebuchet MS"/>
            </a:endParaRPr>
          </a:p>
          <a:p>
            <a:pPr marL="129549" indent="-117485">
              <a:spcBef>
                <a:spcPts val="861"/>
              </a:spcBef>
              <a:buAutoNum type="alphaLcPeriod"/>
              <a:tabLst>
                <a:tab pos="130185" algn="l"/>
              </a:tabLst>
            </a:pPr>
            <a:r>
              <a:rPr lang="en-ID" sz="900" dirty="0">
                <a:latin typeface="Trebuchet MS"/>
                <a:cs typeface="Trebuchet MS"/>
              </a:rPr>
              <a:t>Remove one of the personas. If so, specify which one:</a:t>
            </a:r>
          </a:p>
          <a:p>
            <a:pPr marL="12064">
              <a:spcBef>
                <a:spcPts val="861"/>
              </a:spcBef>
              <a:tabLst>
                <a:tab pos="130185" algn="l"/>
              </a:tabLst>
            </a:pPr>
            <a:endParaRPr lang="en-ID" sz="900" dirty="0">
              <a:latin typeface="Trebuchet MS"/>
              <a:cs typeface="Trebuchet MS"/>
            </a:endParaRPr>
          </a:p>
          <a:p>
            <a:pPr marL="129549" indent="-117485">
              <a:spcBef>
                <a:spcPts val="861"/>
              </a:spcBef>
              <a:buAutoNum type="alphaLcPeriod"/>
              <a:tabLst>
                <a:tab pos="130185" algn="l"/>
              </a:tabLst>
            </a:pPr>
            <a:r>
              <a:rPr lang="en-ID" sz="900" dirty="0">
                <a:latin typeface="Trebuchet MS"/>
                <a:cs typeface="Trebuchet MS"/>
              </a:rPr>
              <a:t>Examine characteristics more thoroughly and differentiate personas.: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53534" y="1137056"/>
            <a:ext cx="39319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Expand Description and Variable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23950" y="2305357"/>
            <a:ext cx="176847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FEELING...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23950" y="3752393"/>
            <a:ext cx="196659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GOTING TO...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14107" y="5188570"/>
            <a:ext cx="297624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LOOKING FORWARD TO...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35744" y="6627003"/>
            <a:ext cx="199389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MY AFFIRMATION TODAY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5121" y="925527"/>
            <a:ext cx="1014094" cy="532130"/>
            <a:chOff x="5981679" y="1532663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7144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>
                  <a:latin typeface="Brush Script MT" panose="03060802040406070304" pitchFamily="66" charset="-122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4</a:t>
              </a:r>
              <a:endParaRPr sz="20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153266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23150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6B35D6-15E6-F1F2-4FF6-5D97923BBB5E}"/>
              </a:ext>
            </a:extLst>
          </p:cNvPr>
          <p:cNvSpPr txBox="1"/>
          <p:nvPr/>
        </p:nvSpPr>
        <p:spPr>
          <a:xfrm>
            <a:off x="1143000" y="2511698"/>
            <a:ext cx="79148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same day every day, keep going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B9C1A5-8FD8-D9CF-A822-A82B4B5AF3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2925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C3D1E-3C2D-8BE9-0D87-2B8CA0495C18}"/>
              </a:ext>
            </a:extLst>
          </p:cNvPr>
          <p:cNvSpPr txBox="1"/>
          <p:nvPr/>
        </p:nvSpPr>
        <p:spPr>
          <a:xfrm>
            <a:off x="1123950" y="3975045"/>
            <a:ext cx="7943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/>
              <a:t>more efficient and diligent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7C359-8086-E34D-57D3-0B28B72A620D}"/>
              </a:ext>
            </a:extLst>
          </p:cNvPr>
          <p:cNvSpPr txBox="1"/>
          <p:nvPr/>
        </p:nvSpPr>
        <p:spPr>
          <a:xfrm>
            <a:off x="1142587" y="5399833"/>
            <a:ext cx="7943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start everything as usual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C0890-CEE4-44D5-6C77-B6A52EBF8B4A}"/>
              </a:ext>
            </a:extLst>
          </p:cNvPr>
          <p:cNvSpPr txBox="1"/>
          <p:nvPr/>
        </p:nvSpPr>
        <p:spPr>
          <a:xfrm>
            <a:off x="1161224" y="6824621"/>
            <a:ext cx="79438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Pursue the future as if you still have 1000 years to live and worship as if you have only 1 day left to live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3710" y="1158652"/>
            <a:ext cx="1707686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8959" y="2264242"/>
            <a:ext cx="2518641" cy="139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Persona name: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Sasmita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8959" y="2667000"/>
            <a:ext cx="2518641" cy="139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Age:</a:t>
            </a:r>
            <a:r>
              <a:rPr lang="en-US" sz="801" b="1" dirty="0">
                <a:latin typeface="Tahoma"/>
                <a:cs typeface="Tahoma"/>
              </a:rPr>
              <a:t> 15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8507" y="2592458"/>
            <a:ext cx="1389091" cy="139270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Profession: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Pelajar</a:t>
            </a:r>
            <a:r>
              <a:rPr lang="en-US" sz="801" b="1" dirty="0">
                <a:latin typeface="Tahoma"/>
                <a:cs typeface="Tahoma"/>
              </a:rPr>
              <a:t> SMP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8960" y="2902819"/>
            <a:ext cx="2518640" cy="2753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User quote:</a:t>
            </a:r>
            <a:endParaRPr lang="en-US" sz="801" b="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0" dirty="0"/>
              <a:t>Terus </a:t>
            </a:r>
            <a:r>
              <a:rPr lang="en-US" sz="800" dirty="0" err="1"/>
              <a:t>berambisi</a:t>
            </a:r>
            <a:r>
              <a:rPr lang="en-US" sz="800" dirty="0"/>
              <a:t> </a:t>
            </a:r>
            <a:r>
              <a:rPr lang="en-US" sz="800" dirty="0" err="1"/>
              <a:t>menjadi</a:t>
            </a:r>
            <a:r>
              <a:rPr lang="en-US" sz="800" dirty="0"/>
              <a:t> yang </a:t>
            </a:r>
            <a:r>
              <a:rPr lang="en-US" sz="800" dirty="0" err="1"/>
              <a:t>teratas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1769" y="2930510"/>
            <a:ext cx="2442631" cy="262509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lang="en-US" sz="801" b="1" dirty="0">
                <a:latin typeface="Tahoma"/>
                <a:cs typeface="Tahoma"/>
              </a:rPr>
              <a:t>Personality traits/ </a:t>
            </a:r>
            <a:r>
              <a:rPr lang="en-US" sz="801" b="1" dirty="0" err="1">
                <a:latin typeface="Tahoma"/>
                <a:cs typeface="Tahoma"/>
              </a:rPr>
              <a:t>behaviour</a:t>
            </a:r>
            <a:r>
              <a:rPr lang="en-US" sz="801" b="1" dirty="0">
                <a:latin typeface="Tahoma"/>
                <a:cs typeface="Tahoma"/>
              </a:rPr>
              <a:t>: </a:t>
            </a:r>
            <a:r>
              <a:rPr lang="en-US" sz="801" b="1" dirty="0" err="1">
                <a:latin typeface="Tahoma"/>
                <a:cs typeface="Tahoma"/>
              </a:rPr>
              <a:t>Sosial</a:t>
            </a:r>
            <a:r>
              <a:rPr lang="en-US" sz="801" b="1" dirty="0">
                <a:latin typeface="Tahoma"/>
                <a:cs typeface="Tahoma"/>
              </a:rPr>
              <a:t> Media, Vlogger Content, Beauty </a:t>
            </a:r>
            <a:endParaRPr lang="en-US" sz="801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78508" y="2239620"/>
            <a:ext cx="1389091" cy="262509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Roles &amp; </a:t>
            </a:r>
            <a:r>
              <a:rPr sz="801" b="1" dirty="0" err="1">
                <a:latin typeface="Tahoma"/>
                <a:cs typeface="Tahoma"/>
              </a:rPr>
              <a:t>tasks:</a:t>
            </a:r>
            <a:r>
              <a:rPr lang="en-US" sz="801" b="1" dirty="0" err="1">
                <a:latin typeface="Tahoma"/>
                <a:cs typeface="Tahoma"/>
              </a:rPr>
              <a:t>Remaja</a:t>
            </a:r>
            <a:r>
              <a:rPr lang="en-US" sz="801" b="1" dirty="0">
                <a:latin typeface="Tahoma"/>
                <a:cs typeface="Tahoma"/>
              </a:rPr>
              <a:t>, </a:t>
            </a:r>
            <a:r>
              <a:rPr lang="en-US" sz="801" b="1" dirty="0" err="1">
                <a:latin typeface="Tahoma"/>
                <a:cs typeface="Tahoma"/>
              </a:rPr>
              <a:t>Sosial</a:t>
            </a:r>
            <a:r>
              <a:rPr lang="en-US" sz="801" b="1" dirty="0">
                <a:latin typeface="Tahoma"/>
                <a:cs typeface="Tahoma"/>
              </a:rPr>
              <a:t> Media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5700" y="3494463"/>
            <a:ext cx="251864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Lifestyle: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8508" y="3663965"/>
            <a:ext cx="2697751" cy="275333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Motivation: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Belajar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menemukan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jati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diri</a:t>
            </a:r>
            <a:r>
              <a:rPr lang="en-US" sz="801" b="1" dirty="0">
                <a:latin typeface="Tahoma"/>
                <a:cs typeface="Tahoma"/>
              </a:rPr>
              <a:t> dan </a:t>
            </a:r>
            <a:r>
              <a:rPr lang="en-US" sz="801" b="1" dirty="0" err="1">
                <a:latin typeface="Tahoma"/>
                <a:cs typeface="Tahoma"/>
              </a:rPr>
              <a:t>terus</a:t>
            </a:r>
            <a:endParaRPr lang="en-US" sz="801" b="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1" b="1" dirty="0" err="1">
                <a:latin typeface="Tahoma"/>
                <a:cs typeface="Tahoma"/>
              </a:rPr>
              <a:t>berkembang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8958" y="4085857"/>
            <a:ext cx="2505382" cy="1363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Skill &amp; Knowledge:</a:t>
            </a:r>
            <a:endParaRPr lang="en-US" sz="801" b="1" dirty="0">
              <a:latin typeface="Tahoma"/>
              <a:cs typeface="Tahoma"/>
            </a:endParaRP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Novice (browsing, email)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Intermediate (social media)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Proficient (manage website)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Expert (programing complex web)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Authority (publish influential research)</a:t>
            </a:r>
          </a:p>
          <a:p>
            <a:pPr marL="12701">
              <a:spcBef>
                <a:spcPts val="125"/>
              </a:spcBef>
            </a:pPr>
            <a:endParaRPr lang="en-US" sz="80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1" b="1" dirty="0">
                <a:latin typeface="Tahoma"/>
                <a:cs typeface="Tahoma"/>
              </a:rPr>
              <a:t>Other Skill &amp; </a:t>
            </a:r>
            <a:r>
              <a:rPr lang="en-ID" sz="801" b="1" dirty="0">
                <a:latin typeface="Tahoma"/>
                <a:cs typeface="Tahoma"/>
              </a:rPr>
              <a:t>Knowledge:</a:t>
            </a:r>
            <a:endParaRPr lang="en-US" sz="801" dirty="0">
              <a:latin typeface="Tahoma"/>
              <a:cs typeface="Tahoma"/>
            </a:endParaRP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 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 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091769" y="4317641"/>
            <a:ext cx="2684491" cy="819584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Segment:</a:t>
            </a:r>
            <a:r>
              <a:rPr lang="en-US" sz="801" b="1" dirty="0">
                <a:latin typeface="Tahoma"/>
                <a:cs typeface="Tahoma"/>
              </a:rPr>
              <a:t> </a:t>
            </a:r>
          </a:p>
          <a:p>
            <a:pPr marL="12701">
              <a:spcBef>
                <a:spcPts val="125"/>
              </a:spcBef>
            </a:pPr>
            <a:r>
              <a:rPr lang="en-US" sz="801" b="1" dirty="0" err="1">
                <a:latin typeface="Tahoma"/>
                <a:cs typeface="Tahoma"/>
              </a:rPr>
              <a:t>Kesulitan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dalam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menemukan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jati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diri</a:t>
            </a:r>
            <a:endParaRPr lang="en-US" sz="801" b="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endParaRPr lang="en-US" sz="801" b="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1" b="1" dirty="0" err="1">
                <a:latin typeface="Tahoma"/>
                <a:cs typeface="Tahoma"/>
              </a:rPr>
              <a:t>Kesulitan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dalam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menentukan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karir</a:t>
            </a:r>
            <a:endParaRPr lang="en-US" sz="801" b="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endParaRPr lang="en-US" sz="801" b="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1" b="1" dirty="0" err="1">
                <a:latin typeface="Tahoma"/>
                <a:cs typeface="Tahoma"/>
              </a:rPr>
              <a:t>Kesulitan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dalam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menemukan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hal</a:t>
            </a:r>
            <a:r>
              <a:rPr lang="en-US" sz="801" b="1" dirty="0">
                <a:latin typeface="Tahoma"/>
                <a:cs typeface="Tahoma"/>
              </a:rPr>
              <a:t> yang pas</a:t>
            </a:r>
            <a:endParaRPr lang="en-US" sz="801" dirty="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95978" y="4672045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5" name="object 35"/>
          <p:cNvSpPr/>
          <p:nvPr/>
        </p:nvSpPr>
        <p:spPr>
          <a:xfrm>
            <a:off x="6095978" y="4895121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6" name="object 36"/>
          <p:cNvSpPr/>
          <p:nvPr/>
        </p:nvSpPr>
        <p:spPr>
          <a:xfrm>
            <a:off x="6082717" y="5109422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4" name="object 44"/>
          <p:cNvSpPr/>
          <p:nvPr/>
        </p:nvSpPr>
        <p:spPr>
          <a:xfrm>
            <a:off x="6095978" y="5309191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5" name="object 45"/>
          <p:cNvSpPr txBox="1"/>
          <p:nvPr/>
        </p:nvSpPr>
        <p:spPr>
          <a:xfrm>
            <a:off x="1143000" y="5613009"/>
            <a:ext cx="7924800" cy="3240000"/>
          </a:xfrm>
          <a:prstGeom prst="rect">
            <a:avLst/>
          </a:prstGeom>
          <a:ln w="22985">
            <a:solidFill>
              <a:srgbClr val="5E5D61"/>
            </a:solidFill>
          </a:ln>
        </p:spPr>
        <p:txBody>
          <a:bodyPr vert="horz" wrap="square" lIns="0" tIns="86359" rIns="0" bIns="0" rtlCol="0">
            <a:spAutoFit/>
          </a:bodyPr>
          <a:lstStyle/>
          <a:p>
            <a:pPr marL="88906">
              <a:spcBef>
                <a:spcPts val="680"/>
              </a:spcBef>
            </a:pPr>
            <a:r>
              <a:rPr sz="801" b="1" dirty="0">
                <a:latin typeface="Tahoma"/>
                <a:cs typeface="Tahoma"/>
              </a:rPr>
              <a:t>Sketch persona:</a:t>
            </a:r>
            <a:endParaRPr sz="801" dirty="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60108" y="915670"/>
            <a:ext cx="1014094" cy="532130"/>
            <a:chOff x="5981679" y="968942"/>
            <a:chExt cx="1014094" cy="532130"/>
          </a:xfrm>
        </p:grpSpPr>
        <p:sp>
          <p:nvSpPr>
            <p:cNvPr id="47" name="object 47"/>
            <p:cNvSpPr/>
            <p:nvPr/>
          </p:nvSpPr>
          <p:spPr>
            <a:xfrm>
              <a:off x="6163510" y="115077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16</a:t>
              </a:r>
              <a:endParaRPr sz="2000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981679" y="96894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59430"/>
              <a:ext cx="108584" cy="165592"/>
            </a:xfrm>
            <a:prstGeom prst="rect">
              <a:avLst/>
            </a:prstGeom>
          </p:spPr>
        </p:pic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36E7AFA2-00C5-C76F-C303-6EAADD8870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11345" y="928831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3E3D5-9CAA-FCE2-0963-39D40219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56" y="5714090"/>
            <a:ext cx="1970191" cy="303783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4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4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/>
          <p:nvPr/>
        </p:nvSpPr>
        <p:spPr>
          <a:xfrm>
            <a:off x="1326493" y="2644581"/>
            <a:ext cx="5504179" cy="4260140"/>
          </a:xfrm>
          <a:prstGeom prst="rect">
            <a:avLst/>
          </a:prstGeom>
        </p:spPr>
        <p:txBody>
          <a:bodyPr vert="horz" wrap="square" lIns="0" tIns="134619" rIns="0" bIns="0" rtlCol="0">
            <a:spAutoFit/>
          </a:bodyPr>
          <a:lstStyle/>
          <a:p>
            <a:pPr marL="12701" marR="5081">
              <a:lnSpc>
                <a:spcPts val="4801"/>
              </a:lnSpc>
              <a:spcBef>
                <a:spcPts val="1059"/>
              </a:spcBef>
            </a:pPr>
            <a:r>
              <a:rPr sz="4801" spc="70" dirty="0">
                <a:latin typeface="Tahoma"/>
                <a:cs typeface="Tahoma"/>
              </a:rPr>
              <a:t>To </a:t>
            </a:r>
            <a:r>
              <a:rPr sz="4801" spc="145" dirty="0">
                <a:latin typeface="Tahoma"/>
                <a:cs typeface="Tahoma"/>
              </a:rPr>
              <a:t>create </a:t>
            </a:r>
            <a:r>
              <a:rPr sz="4801" spc="149" dirty="0">
                <a:latin typeface="Tahoma"/>
                <a:cs typeface="Tahoma"/>
              </a:rPr>
              <a:t>a </a:t>
            </a:r>
            <a:r>
              <a:rPr sz="4801" spc="155" dirty="0">
                <a:latin typeface="Tahoma"/>
                <a:cs typeface="Tahoma"/>
              </a:rPr>
              <a:t> </a:t>
            </a:r>
            <a:r>
              <a:rPr sz="4801" spc="249" dirty="0">
                <a:latin typeface="Tahoma"/>
                <a:cs typeface="Tahoma"/>
              </a:rPr>
              <a:t>memorable</a:t>
            </a:r>
            <a:r>
              <a:rPr sz="4801" spc="-306" dirty="0">
                <a:latin typeface="Tahoma"/>
                <a:cs typeface="Tahoma"/>
              </a:rPr>
              <a:t> </a:t>
            </a:r>
            <a:r>
              <a:rPr sz="4801" spc="94" dirty="0">
                <a:latin typeface="Tahoma"/>
                <a:cs typeface="Tahoma"/>
              </a:rPr>
              <a:t>design, </a:t>
            </a:r>
            <a:r>
              <a:rPr sz="4801" spc="-1490" dirty="0">
                <a:latin typeface="Tahoma"/>
                <a:cs typeface="Tahoma"/>
              </a:rPr>
              <a:t> </a:t>
            </a:r>
            <a:r>
              <a:rPr sz="4801" spc="194" dirty="0">
                <a:latin typeface="Tahoma"/>
                <a:cs typeface="Tahoma"/>
              </a:rPr>
              <a:t>you </a:t>
            </a:r>
            <a:r>
              <a:rPr sz="4801" spc="221" dirty="0">
                <a:latin typeface="Tahoma"/>
                <a:cs typeface="Tahoma"/>
              </a:rPr>
              <a:t>need </a:t>
            </a:r>
            <a:r>
              <a:rPr sz="4801" spc="191" dirty="0">
                <a:latin typeface="Tahoma"/>
                <a:cs typeface="Tahoma"/>
              </a:rPr>
              <a:t>to </a:t>
            </a:r>
            <a:r>
              <a:rPr sz="4801" spc="140" dirty="0">
                <a:latin typeface="Tahoma"/>
                <a:cs typeface="Tahoma"/>
              </a:rPr>
              <a:t>start </a:t>
            </a:r>
            <a:r>
              <a:rPr sz="4801" spc="145" dirty="0">
                <a:latin typeface="Tahoma"/>
                <a:cs typeface="Tahoma"/>
              </a:rPr>
              <a:t> </a:t>
            </a:r>
            <a:r>
              <a:rPr sz="4801" spc="160" dirty="0">
                <a:latin typeface="Tahoma"/>
                <a:cs typeface="Tahoma"/>
              </a:rPr>
              <a:t>with </a:t>
            </a:r>
            <a:r>
              <a:rPr sz="4801" spc="149" dirty="0">
                <a:latin typeface="Tahoma"/>
                <a:cs typeface="Tahoma"/>
              </a:rPr>
              <a:t>a </a:t>
            </a:r>
            <a:r>
              <a:rPr sz="4801" spc="176" dirty="0">
                <a:latin typeface="Tahoma"/>
                <a:cs typeface="Tahoma"/>
              </a:rPr>
              <a:t>thought </a:t>
            </a:r>
            <a:r>
              <a:rPr sz="4801" spc="179" dirty="0">
                <a:latin typeface="Tahoma"/>
                <a:cs typeface="Tahoma"/>
              </a:rPr>
              <a:t> </a:t>
            </a:r>
            <a:r>
              <a:rPr sz="4801" spc="91" dirty="0">
                <a:latin typeface="Tahoma"/>
                <a:cs typeface="Tahoma"/>
              </a:rPr>
              <a:t>that’s</a:t>
            </a:r>
            <a:r>
              <a:rPr sz="4801" spc="-264" dirty="0">
                <a:latin typeface="Tahoma"/>
                <a:cs typeface="Tahoma"/>
              </a:rPr>
              <a:t> </a:t>
            </a:r>
            <a:r>
              <a:rPr sz="4801" spc="210" dirty="0">
                <a:latin typeface="Tahoma"/>
                <a:cs typeface="Tahoma"/>
              </a:rPr>
              <a:t>worth</a:t>
            </a:r>
            <a:endParaRPr sz="4801" dirty="0">
              <a:latin typeface="Tahoma"/>
              <a:cs typeface="Tahoma"/>
            </a:endParaRPr>
          </a:p>
          <a:p>
            <a:pPr marL="12701">
              <a:lnSpc>
                <a:spcPts val="4801"/>
              </a:lnSpc>
            </a:pPr>
            <a:r>
              <a:rPr sz="4801" spc="191" dirty="0">
                <a:latin typeface="Tahoma"/>
                <a:cs typeface="Tahoma"/>
              </a:rPr>
              <a:t>remembering.</a:t>
            </a:r>
            <a:endParaRPr sz="4801" dirty="0">
              <a:latin typeface="Tahoma"/>
              <a:cs typeface="Tahoma"/>
            </a:endParaRPr>
          </a:p>
          <a:p>
            <a:pPr marL="2731972">
              <a:spcBef>
                <a:spcPts val="40"/>
              </a:spcBef>
            </a:pPr>
            <a:r>
              <a:rPr sz="2800" spc="106" dirty="0">
                <a:latin typeface="Tahoma"/>
                <a:cs typeface="Tahoma"/>
              </a:rPr>
              <a:t>Thomas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149" dirty="0">
                <a:latin typeface="Tahoma"/>
                <a:cs typeface="Tahoma"/>
              </a:rPr>
              <a:t>Manss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CB0CBB1-66B7-B9E1-A300-6039255564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8582" y="92946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1486" y="3272884"/>
            <a:ext cx="246436" cy="2475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70611" y="3270167"/>
            <a:ext cx="12827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7172" y="3272884"/>
            <a:ext cx="246436" cy="2475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4802" y="3264943"/>
            <a:ext cx="144146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0351" y="3275272"/>
            <a:ext cx="246436" cy="2475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80113" y="3270167"/>
            <a:ext cx="14732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301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75055" y="3888371"/>
            <a:ext cx="4625975" cy="1241426"/>
            <a:chOff x="5098608" y="2494775"/>
            <a:chExt cx="4625975" cy="1241425"/>
          </a:xfrm>
        </p:grpSpPr>
        <p:sp>
          <p:nvSpPr>
            <p:cNvPr id="9" name="object 9"/>
            <p:cNvSpPr/>
            <p:nvPr/>
          </p:nvSpPr>
          <p:spPr>
            <a:xfrm>
              <a:off x="5156530" y="2553245"/>
              <a:ext cx="4558665" cy="1173480"/>
            </a:xfrm>
            <a:custGeom>
              <a:avLst/>
              <a:gdLst/>
              <a:ahLst/>
              <a:cxnLst/>
              <a:rect l="l" t="t" r="r" b="b"/>
              <a:pathLst>
                <a:path w="4558665" h="1173479">
                  <a:moveTo>
                    <a:pt x="4558614" y="0"/>
                  </a:moveTo>
                  <a:lnTo>
                    <a:pt x="4519079" y="0"/>
                  </a:lnTo>
                  <a:lnTo>
                    <a:pt x="4519079" y="1134110"/>
                  </a:lnTo>
                  <a:lnTo>
                    <a:pt x="0" y="1134110"/>
                  </a:lnTo>
                  <a:lnTo>
                    <a:pt x="0" y="1173480"/>
                  </a:lnTo>
                  <a:lnTo>
                    <a:pt x="4558614" y="1173480"/>
                  </a:lnTo>
                  <a:lnTo>
                    <a:pt x="4558614" y="11341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5098605" y="2494825"/>
              <a:ext cx="4625975" cy="1240790"/>
            </a:xfrm>
            <a:custGeom>
              <a:avLst/>
              <a:gdLst/>
              <a:ahLst/>
              <a:cxnLst/>
              <a:rect l="l" t="t" r="r" b="b"/>
              <a:pathLst>
                <a:path w="4625975" h="1240789">
                  <a:moveTo>
                    <a:pt x="4577004" y="0"/>
                  </a:moveTo>
                  <a:lnTo>
                    <a:pt x="0" y="0"/>
                  </a:lnTo>
                  <a:lnTo>
                    <a:pt x="0" y="4064"/>
                  </a:lnTo>
                  <a:lnTo>
                    <a:pt x="4577004" y="4064"/>
                  </a:lnTo>
                  <a:lnTo>
                    <a:pt x="4577004" y="0"/>
                  </a:lnTo>
                  <a:close/>
                </a:path>
                <a:path w="4625975" h="1240789">
                  <a:moveTo>
                    <a:pt x="4625352" y="48260"/>
                  </a:moveTo>
                  <a:lnTo>
                    <a:pt x="4577004" y="48260"/>
                  </a:lnTo>
                  <a:lnTo>
                    <a:pt x="4577004" y="9194"/>
                  </a:lnTo>
                  <a:lnTo>
                    <a:pt x="4567809" y="9194"/>
                  </a:lnTo>
                  <a:lnTo>
                    <a:pt x="4567809" y="1183551"/>
                  </a:lnTo>
                  <a:lnTo>
                    <a:pt x="4577004" y="1183551"/>
                  </a:lnTo>
                  <a:lnTo>
                    <a:pt x="4577004" y="58420"/>
                  </a:lnTo>
                  <a:lnTo>
                    <a:pt x="4616539" y="58420"/>
                  </a:lnTo>
                  <a:lnTo>
                    <a:pt x="4616539" y="1231900"/>
                  </a:lnTo>
                  <a:lnTo>
                    <a:pt x="57924" y="1231900"/>
                  </a:lnTo>
                  <a:lnTo>
                    <a:pt x="57924" y="1192530"/>
                  </a:lnTo>
                  <a:lnTo>
                    <a:pt x="4577004" y="1192530"/>
                  </a:lnTo>
                  <a:lnTo>
                    <a:pt x="4577004" y="1183640"/>
                  </a:lnTo>
                  <a:lnTo>
                    <a:pt x="9194" y="11836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183640"/>
                  </a:lnTo>
                  <a:lnTo>
                    <a:pt x="0" y="1192530"/>
                  </a:lnTo>
                  <a:lnTo>
                    <a:pt x="48729" y="1192530"/>
                  </a:lnTo>
                  <a:lnTo>
                    <a:pt x="48729" y="1231900"/>
                  </a:lnTo>
                  <a:lnTo>
                    <a:pt x="48729" y="1240790"/>
                  </a:lnTo>
                  <a:lnTo>
                    <a:pt x="4625352" y="1240790"/>
                  </a:lnTo>
                  <a:lnTo>
                    <a:pt x="4625352" y="1231900"/>
                  </a:lnTo>
                  <a:lnTo>
                    <a:pt x="4625352" y="58420"/>
                  </a:lnTo>
                  <a:lnTo>
                    <a:pt x="4625352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2721" y="2498887"/>
              <a:ext cx="4567555" cy="240029"/>
            </a:xfrm>
            <a:custGeom>
              <a:avLst/>
              <a:gdLst/>
              <a:ahLst/>
              <a:cxnLst/>
              <a:rect l="l" t="t" r="r" b="b"/>
              <a:pathLst>
                <a:path w="4567555" h="240030">
                  <a:moveTo>
                    <a:pt x="4567252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7252" y="0"/>
                  </a:lnTo>
                  <a:lnTo>
                    <a:pt x="4567252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8605" y="2494775"/>
              <a:ext cx="4575810" cy="248285"/>
            </a:xfrm>
            <a:custGeom>
              <a:avLst/>
              <a:gdLst/>
              <a:ahLst/>
              <a:cxnLst/>
              <a:rect l="l" t="t" r="r" b="b"/>
              <a:pathLst>
                <a:path w="4575809" h="248285">
                  <a:moveTo>
                    <a:pt x="4575480" y="0"/>
                  </a:moveTo>
                  <a:lnTo>
                    <a:pt x="4567250" y="0"/>
                  </a:lnTo>
                  <a:lnTo>
                    <a:pt x="4567250" y="8229"/>
                  </a:lnTo>
                  <a:lnTo>
                    <a:pt x="4567250" y="239636"/>
                  </a:lnTo>
                  <a:lnTo>
                    <a:pt x="8216" y="239636"/>
                  </a:lnTo>
                  <a:lnTo>
                    <a:pt x="8216" y="8229"/>
                  </a:lnTo>
                  <a:lnTo>
                    <a:pt x="4567250" y="8229"/>
                  </a:lnTo>
                  <a:lnTo>
                    <a:pt x="4567250" y="0"/>
                  </a:lnTo>
                  <a:lnTo>
                    <a:pt x="8216" y="0"/>
                  </a:lnTo>
                  <a:lnTo>
                    <a:pt x="0" y="0"/>
                  </a:lnTo>
                  <a:lnTo>
                    <a:pt x="0" y="247865"/>
                  </a:lnTo>
                  <a:lnTo>
                    <a:pt x="8216" y="247865"/>
                  </a:lnTo>
                  <a:lnTo>
                    <a:pt x="4567250" y="247865"/>
                  </a:lnTo>
                  <a:lnTo>
                    <a:pt x="4575480" y="247865"/>
                  </a:lnTo>
                  <a:lnTo>
                    <a:pt x="4575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274475" y="2917765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4" name="object 14"/>
            <p:cNvSpPr/>
            <p:nvPr/>
          </p:nvSpPr>
          <p:spPr>
            <a:xfrm>
              <a:off x="5272565" y="2915855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175040" y="5267194"/>
            <a:ext cx="4625975" cy="1314450"/>
            <a:chOff x="5098593" y="3873598"/>
            <a:chExt cx="4625975" cy="1314450"/>
          </a:xfrm>
        </p:grpSpPr>
        <p:sp>
          <p:nvSpPr>
            <p:cNvPr id="16" name="object 16"/>
            <p:cNvSpPr/>
            <p:nvPr/>
          </p:nvSpPr>
          <p:spPr>
            <a:xfrm>
              <a:off x="5156517" y="3932021"/>
              <a:ext cx="4558665" cy="1250950"/>
            </a:xfrm>
            <a:custGeom>
              <a:avLst/>
              <a:gdLst/>
              <a:ahLst/>
              <a:cxnLst/>
              <a:rect l="l" t="t" r="r" b="b"/>
              <a:pathLst>
                <a:path w="4558665" h="1250950">
                  <a:moveTo>
                    <a:pt x="4558614" y="0"/>
                  </a:moveTo>
                  <a:lnTo>
                    <a:pt x="4519066" y="0"/>
                  </a:lnTo>
                  <a:lnTo>
                    <a:pt x="4519066" y="1210310"/>
                  </a:lnTo>
                  <a:lnTo>
                    <a:pt x="0" y="1210310"/>
                  </a:lnTo>
                  <a:lnTo>
                    <a:pt x="0" y="1250950"/>
                  </a:lnTo>
                  <a:lnTo>
                    <a:pt x="4558614" y="1250950"/>
                  </a:lnTo>
                  <a:lnTo>
                    <a:pt x="4558614" y="12103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8592" y="3873601"/>
              <a:ext cx="4625340" cy="1314450"/>
            </a:xfrm>
            <a:custGeom>
              <a:avLst/>
              <a:gdLst/>
              <a:ahLst/>
              <a:cxnLst/>
              <a:rect l="l" t="t" r="r" b="b"/>
              <a:pathLst>
                <a:path w="4625340" h="1314450">
                  <a:moveTo>
                    <a:pt x="4576991" y="0"/>
                  </a:moveTo>
                  <a:lnTo>
                    <a:pt x="0" y="0"/>
                  </a:lnTo>
                  <a:lnTo>
                    <a:pt x="0" y="7721"/>
                  </a:lnTo>
                  <a:lnTo>
                    <a:pt x="4576991" y="7721"/>
                  </a:lnTo>
                  <a:lnTo>
                    <a:pt x="4576991" y="0"/>
                  </a:lnTo>
                  <a:close/>
                </a:path>
                <a:path w="4625340" h="1314450">
                  <a:moveTo>
                    <a:pt x="4625340" y="48260"/>
                  </a:moveTo>
                  <a:lnTo>
                    <a:pt x="4616539" y="48260"/>
                  </a:lnTo>
                  <a:lnTo>
                    <a:pt x="4616539" y="58420"/>
                  </a:lnTo>
                  <a:lnTo>
                    <a:pt x="4616539" y="1309370"/>
                  </a:lnTo>
                  <a:lnTo>
                    <a:pt x="57924" y="1309370"/>
                  </a:lnTo>
                  <a:lnTo>
                    <a:pt x="57924" y="1268730"/>
                  </a:lnTo>
                  <a:lnTo>
                    <a:pt x="4576991" y="1268730"/>
                  </a:lnTo>
                  <a:lnTo>
                    <a:pt x="4576991" y="1260170"/>
                  </a:lnTo>
                  <a:lnTo>
                    <a:pt x="4576991" y="1259840"/>
                  </a:lnTo>
                  <a:lnTo>
                    <a:pt x="4576991" y="58420"/>
                  </a:lnTo>
                  <a:lnTo>
                    <a:pt x="4616539" y="58420"/>
                  </a:lnTo>
                  <a:lnTo>
                    <a:pt x="4616539" y="48260"/>
                  </a:lnTo>
                  <a:lnTo>
                    <a:pt x="4576991" y="48260"/>
                  </a:lnTo>
                  <a:lnTo>
                    <a:pt x="4576991" y="9194"/>
                  </a:lnTo>
                  <a:lnTo>
                    <a:pt x="4567796" y="9194"/>
                  </a:lnTo>
                  <a:lnTo>
                    <a:pt x="4567796" y="1259840"/>
                  </a:lnTo>
                  <a:lnTo>
                    <a:pt x="9194" y="12598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259840"/>
                  </a:lnTo>
                  <a:lnTo>
                    <a:pt x="0" y="1268730"/>
                  </a:lnTo>
                  <a:lnTo>
                    <a:pt x="48729" y="1268730"/>
                  </a:lnTo>
                  <a:lnTo>
                    <a:pt x="48729" y="1309370"/>
                  </a:lnTo>
                  <a:lnTo>
                    <a:pt x="48729" y="1314450"/>
                  </a:lnTo>
                  <a:lnTo>
                    <a:pt x="4625340" y="1314450"/>
                  </a:lnTo>
                  <a:lnTo>
                    <a:pt x="4625340" y="1309370"/>
                  </a:lnTo>
                  <a:lnTo>
                    <a:pt x="4625340" y="58420"/>
                  </a:lnTo>
                  <a:lnTo>
                    <a:pt x="46253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2724" y="3881313"/>
              <a:ext cx="4569460" cy="240029"/>
            </a:xfrm>
            <a:custGeom>
              <a:avLst/>
              <a:gdLst/>
              <a:ahLst/>
              <a:cxnLst/>
              <a:rect l="l" t="t" r="r" b="b"/>
              <a:pathLst>
                <a:path w="4569459" h="240029">
                  <a:moveTo>
                    <a:pt x="4569049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9049" y="0"/>
                  </a:lnTo>
                  <a:lnTo>
                    <a:pt x="4569049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8605" y="3877208"/>
              <a:ext cx="4577080" cy="248285"/>
            </a:xfrm>
            <a:custGeom>
              <a:avLst/>
              <a:gdLst/>
              <a:ahLst/>
              <a:cxnLst/>
              <a:rect l="l" t="t" r="r" b="b"/>
              <a:pathLst>
                <a:path w="4577080" h="248285">
                  <a:moveTo>
                    <a:pt x="4577080" y="0"/>
                  </a:moveTo>
                  <a:lnTo>
                    <a:pt x="4569053" y="0"/>
                  </a:lnTo>
                  <a:lnTo>
                    <a:pt x="4569053" y="8229"/>
                  </a:lnTo>
                  <a:lnTo>
                    <a:pt x="4569053" y="239623"/>
                  </a:lnTo>
                  <a:lnTo>
                    <a:pt x="8229" y="239623"/>
                  </a:lnTo>
                  <a:lnTo>
                    <a:pt x="8229" y="8229"/>
                  </a:lnTo>
                  <a:lnTo>
                    <a:pt x="4569053" y="8229"/>
                  </a:lnTo>
                  <a:lnTo>
                    <a:pt x="4569053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29" y="247853"/>
                  </a:lnTo>
                  <a:lnTo>
                    <a:pt x="4569053" y="247853"/>
                  </a:lnTo>
                  <a:lnTo>
                    <a:pt x="4577080" y="247853"/>
                  </a:lnTo>
                  <a:lnTo>
                    <a:pt x="4577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0" name="object 20"/>
            <p:cNvSpPr/>
            <p:nvPr/>
          </p:nvSpPr>
          <p:spPr>
            <a:xfrm>
              <a:off x="5274475" y="429345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2564" y="4291544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10577" y="6701973"/>
            <a:ext cx="9389110" cy="1375410"/>
            <a:chOff x="334132" y="5308377"/>
            <a:chExt cx="9389110" cy="1375410"/>
          </a:xfrm>
        </p:grpSpPr>
        <p:sp>
          <p:nvSpPr>
            <p:cNvPr id="23" name="object 23"/>
            <p:cNvSpPr/>
            <p:nvPr/>
          </p:nvSpPr>
          <p:spPr>
            <a:xfrm>
              <a:off x="392061" y="5366803"/>
              <a:ext cx="9323070" cy="1308100"/>
            </a:xfrm>
            <a:custGeom>
              <a:avLst/>
              <a:gdLst/>
              <a:ahLst/>
              <a:cxnLst/>
              <a:rect l="l" t="t" r="r" b="b"/>
              <a:pathLst>
                <a:path w="9323070" h="1308100">
                  <a:moveTo>
                    <a:pt x="9323057" y="0"/>
                  </a:moveTo>
                  <a:lnTo>
                    <a:pt x="9283509" y="0"/>
                  </a:lnTo>
                  <a:lnTo>
                    <a:pt x="9283509" y="1268730"/>
                  </a:lnTo>
                  <a:lnTo>
                    <a:pt x="0" y="1268730"/>
                  </a:lnTo>
                  <a:lnTo>
                    <a:pt x="0" y="1308100"/>
                  </a:lnTo>
                  <a:lnTo>
                    <a:pt x="9323057" y="1308100"/>
                  </a:lnTo>
                  <a:lnTo>
                    <a:pt x="9323057" y="1268730"/>
                  </a:lnTo>
                  <a:lnTo>
                    <a:pt x="9323057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34124" y="5308383"/>
              <a:ext cx="9389110" cy="1375410"/>
            </a:xfrm>
            <a:custGeom>
              <a:avLst/>
              <a:gdLst/>
              <a:ahLst/>
              <a:cxnLst/>
              <a:rect l="l" t="t" r="r" b="b"/>
              <a:pathLst>
                <a:path w="9389110" h="1375409">
                  <a:moveTo>
                    <a:pt x="9341447" y="0"/>
                  </a:moveTo>
                  <a:lnTo>
                    <a:pt x="0" y="0"/>
                  </a:lnTo>
                  <a:lnTo>
                    <a:pt x="0" y="4114"/>
                  </a:lnTo>
                  <a:lnTo>
                    <a:pt x="9341447" y="4114"/>
                  </a:lnTo>
                  <a:lnTo>
                    <a:pt x="9341447" y="0"/>
                  </a:lnTo>
                  <a:close/>
                </a:path>
                <a:path w="9389110" h="1375409">
                  <a:moveTo>
                    <a:pt x="9388640" y="48260"/>
                  </a:moveTo>
                  <a:lnTo>
                    <a:pt x="9380995" y="48260"/>
                  </a:lnTo>
                  <a:lnTo>
                    <a:pt x="9380995" y="58420"/>
                  </a:lnTo>
                  <a:lnTo>
                    <a:pt x="9380995" y="1366520"/>
                  </a:lnTo>
                  <a:lnTo>
                    <a:pt x="57937" y="1366520"/>
                  </a:lnTo>
                  <a:lnTo>
                    <a:pt x="57937" y="1327150"/>
                  </a:lnTo>
                  <a:lnTo>
                    <a:pt x="9341447" y="1327150"/>
                  </a:lnTo>
                  <a:lnTo>
                    <a:pt x="9341447" y="1317574"/>
                  </a:lnTo>
                  <a:lnTo>
                    <a:pt x="9341447" y="1316990"/>
                  </a:lnTo>
                  <a:lnTo>
                    <a:pt x="9341447" y="58420"/>
                  </a:lnTo>
                  <a:lnTo>
                    <a:pt x="9380995" y="58420"/>
                  </a:lnTo>
                  <a:lnTo>
                    <a:pt x="9380995" y="48260"/>
                  </a:lnTo>
                  <a:lnTo>
                    <a:pt x="9341447" y="48260"/>
                  </a:lnTo>
                  <a:lnTo>
                    <a:pt x="9341447" y="9207"/>
                  </a:lnTo>
                  <a:lnTo>
                    <a:pt x="9332252" y="9207"/>
                  </a:lnTo>
                  <a:lnTo>
                    <a:pt x="9332252" y="1316990"/>
                  </a:lnTo>
                  <a:lnTo>
                    <a:pt x="9194" y="131699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316990"/>
                  </a:lnTo>
                  <a:lnTo>
                    <a:pt x="0" y="1327150"/>
                  </a:lnTo>
                  <a:lnTo>
                    <a:pt x="48742" y="1327150"/>
                  </a:lnTo>
                  <a:lnTo>
                    <a:pt x="48742" y="1366520"/>
                  </a:lnTo>
                  <a:lnTo>
                    <a:pt x="48742" y="1375410"/>
                  </a:lnTo>
                  <a:lnTo>
                    <a:pt x="9388640" y="1375410"/>
                  </a:lnTo>
                  <a:lnTo>
                    <a:pt x="9388640" y="1366520"/>
                  </a:lnTo>
                  <a:lnTo>
                    <a:pt x="9388640" y="58420"/>
                  </a:lnTo>
                  <a:lnTo>
                    <a:pt x="93886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338277" y="5312489"/>
              <a:ext cx="9331960" cy="240029"/>
            </a:xfrm>
            <a:custGeom>
              <a:avLst/>
              <a:gdLst/>
              <a:ahLst/>
              <a:cxnLst/>
              <a:rect l="l" t="t" r="r" b="b"/>
              <a:pathLst>
                <a:path w="9331960" h="240029">
                  <a:moveTo>
                    <a:pt x="9331698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9331698" y="0"/>
                  </a:lnTo>
                  <a:lnTo>
                    <a:pt x="9331698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6" name="object 26"/>
            <p:cNvSpPr/>
            <p:nvPr/>
          </p:nvSpPr>
          <p:spPr>
            <a:xfrm>
              <a:off x="334162" y="5308383"/>
              <a:ext cx="9339580" cy="248285"/>
            </a:xfrm>
            <a:custGeom>
              <a:avLst/>
              <a:gdLst/>
              <a:ahLst/>
              <a:cxnLst/>
              <a:rect l="l" t="t" r="r" b="b"/>
              <a:pathLst>
                <a:path w="9339580" h="248285">
                  <a:moveTo>
                    <a:pt x="9339580" y="0"/>
                  </a:moveTo>
                  <a:lnTo>
                    <a:pt x="9331693" y="0"/>
                  </a:lnTo>
                  <a:lnTo>
                    <a:pt x="9331693" y="8229"/>
                  </a:lnTo>
                  <a:lnTo>
                    <a:pt x="9331693" y="239636"/>
                  </a:lnTo>
                  <a:lnTo>
                    <a:pt x="8216" y="239636"/>
                  </a:lnTo>
                  <a:lnTo>
                    <a:pt x="8216" y="8229"/>
                  </a:lnTo>
                  <a:lnTo>
                    <a:pt x="9331693" y="8229"/>
                  </a:lnTo>
                  <a:lnTo>
                    <a:pt x="9331693" y="0"/>
                  </a:lnTo>
                  <a:lnTo>
                    <a:pt x="8216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16" y="247853"/>
                  </a:lnTo>
                  <a:lnTo>
                    <a:pt x="9331693" y="247853"/>
                  </a:lnTo>
                  <a:lnTo>
                    <a:pt x="9339580" y="247853"/>
                  </a:lnTo>
                  <a:lnTo>
                    <a:pt x="93395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571" y="5714817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4661" y="5712907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3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10596" y="5267194"/>
            <a:ext cx="4625975" cy="1314450"/>
            <a:chOff x="334150" y="3873598"/>
            <a:chExt cx="4625975" cy="1314450"/>
          </a:xfrm>
        </p:grpSpPr>
        <p:sp>
          <p:nvSpPr>
            <p:cNvPr id="30" name="object 30"/>
            <p:cNvSpPr/>
            <p:nvPr/>
          </p:nvSpPr>
          <p:spPr>
            <a:xfrm>
              <a:off x="392074" y="3932021"/>
              <a:ext cx="4558665" cy="1250950"/>
            </a:xfrm>
            <a:custGeom>
              <a:avLst/>
              <a:gdLst/>
              <a:ahLst/>
              <a:cxnLst/>
              <a:rect l="l" t="t" r="r" b="b"/>
              <a:pathLst>
                <a:path w="4558665" h="1250950">
                  <a:moveTo>
                    <a:pt x="4558614" y="0"/>
                  </a:moveTo>
                  <a:lnTo>
                    <a:pt x="4519066" y="0"/>
                  </a:lnTo>
                  <a:lnTo>
                    <a:pt x="4519066" y="1210310"/>
                  </a:lnTo>
                  <a:lnTo>
                    <a:pt x="0" y="1210310"/>
                  </a:lnTo>
                  <a:lnTo>
                    <a:pt x="0" y="1250950"/>
                  </a:lnTo>
                  <a:lnTo>
                    <a:pt x="4558614" y="1250950"/>
                  </a:lnTo>
                  <a:lnTo>
                    <a:pt x="4558614" y="12103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149" y="3873601"/>
              <a:ext cx="4625340" cy="1314450"/>
            </a:xfrm>
            <a:custGeom>
              <a:avLst/>
              <a:gdLst/>
              <a:ahLst/>
              <a:cxnLst/>
              <a:rect l="l" t="t" r="r" b="b"/>
              <a:pathLst>
                <a:path w="4625340" h="1314450">
                  <a:moveTo>
                    <a:pt x="4576991" y="0"/>
                  </a:moveTo>
                  <a:lnTo>
                    <a:pt x="0" y="0"/>
                  </a:lnTo>
                  <a:lnTo>
                    <a:pt x="0" y="7721"/>
                  </a:lnTo>
                  <a:lnTo>
                    <a:pt x="4576991" y="7721"/>
                  </a:lnTo>
                  <a:lnTo>
                    <a:pt x="4576991" y="0"/>
                  </a:lnTo>
                  <a:close/>
                </a:path>
                <a:path w="4625340" h="1314450">
                  <a:moveTo>
                    <a:pt x="4625340" y="48260"/>
                  </a:moveTo>
                  <a:lnTo>
                    <a:pt x="4616539" y="48260"/>
                  </a:lnTo>
                  <a:lnTo>
                    <a:pt x="4616539" y="58420"/>
                  </a:lnTo>
                  <a:lnTo>
                    <a:pt x="4616539" y="1309370"/>
                  </a:lnTo>
                  <a:lnTo>
                    <a:pt x="57924" y="1309370"/>
                  </a:lnTo>
                  <a:lnTo>
                    <a:pt x="57924" y="1268730"/>
                  </a:lnTo>
                  <a:lnTo>
                    <a:pt x="4576991" y="1268730"/>
                  </a:lnTo>
                  <a:lnTo>
                    <a:pt x="4576991" y="1260170"/>
                  </a:lnTo>
                  <a:lnTo>
                    <a:pt x="4576991" y="1259840"/>
                  </a:lnTo>
                  <a:lnTo>
                    <a:pt x="4576991" y="58420"/>
                  </a:lnTo>
                  <a:lnTo>
                    <a:pt x="4616539" y="58420"/>
                  </a:lnTo>
                  <a:lnTo>
                    <a:pt x="4616539" y="48260"/>
                  </a:lnTo>
                  <a:lnTo>
                    <a:pt x="4576991" y="48260"/>
                  </a:lnTo>
                  <a:lnTo>
                    <a:pt x="4576991" y="9194"/>
                  </a:lnTo>
                  <a:lnTo>
                    <a:pt x="4567796" y="9194"/>
                  </a:lnTo>
                  <a:lnTo>
                    <a:pt x="4567796" y="1259840"/>
                  </a:lnTo>
                  <a:lnTo>
                    <a:pt x="9194" y="12598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259840"/>
                  </a:lnTo>
                  <a:lnTo>
                    <a:pt x="0" y="1268730"/>
                  </a:lnTo>
                  <a:lnTo>
                    <a:pt x="48729" y="1268730"/>
                  </a:lnTo>
                  <a:lnTo>
                    <a:pt x="48729" y="1309370"/>
                  </a:lnTo>
                  <a:lnTo>
                    <a:pt x="48729" y="1314450"/>
                  </a:lnTo>
                  <a:lnTo>
                    <a:pt x="4625340" y="1314450"/>
                  </a:lnTo>
                  <a:lnTo>
                    <a:pt x="4625340" y="1309370"/>
                  </a:lnTo>
                  <a:lnTo>
                    <a:pt x="4625340" y="58420"/>
                  </a:lnTo>
                  <a:lnTo>
                    <a:pt x="46253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8274" y="3881318"/>
              <a:ext cx="4567555" cy="240029"/>
            </a:xfrm>
            <a:custGeom>
              <a:avLst/>
              <a:gdLst/>
              <a:ahLst/>
              <a:cxnLst/>
              <a:rect l="l" t="t" r="r" b="b"/>
              <a:pathLst>
                <a:path w="4567555" h="240029">
                  <a:moveTo>
                    <a:pt x="4567253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7253" y="0"/>
                  </a:lnTo>
                  <a:lnTo>
                    <a:pt x="4567253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3" name="object 33"/>
            <p:cNvSpPr/>
            <p:nvPr/>
          </p:nvSpPr>
          <p:spPr>
            <a:xfrm>
              <a:off x="334149" y="3877208"/>
              <a:ext cx="4575810" cy="248285"/>
            </a:xfrm>
            <a:custGeom>
              <a:avLst/>
              <a:gdLst/>
              <a:ahLst/>
              <a:cxnLst/>
              <a:rect l="l" t="t" r="r" b="b"/>
              <a:pathLst>
                <a:path w="4575810" h="248285">
                  <a:moveTo>
                    <a:pt x="4575480" y="0"/>
                  </a:moveTo>
                  <a:lnTo>
                    <a:pt x="4567263" y="0"/>
                  </a:lnTo>
                  <a:lnTo>
                    <a:pt x="4567263" y="8229"/>
                  </a:lnTo>
                  <a:lnTo>
                    <a:pt x="4567263" y="239636"/>
                  </a:lnTo>
                  <a:lnTo>
                    <a:pt x="8229" y="239636"/>
                  </a:lnTo>
                  <a:lnTo>
                    <a:pt x="8229" y="8229"/>
                  </a:lnTo>
                  <a:lnTo>
                    <a:pt x="4567263" y="8229"/>
                  </a:lnTo>
                  <a:lnTo>
                    <a:pt x="4567263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65"/>
                  </a:lnTo>
                  <a:lnTo>
                    <a:pt x="8229" y="247865"/>
                  </a:lnTo>
                  <a:lnTo>
                    <a:pt x="4567263" y="247865"/>
                  </a:lnTo>
                  <a:lnTo>
                    <a:pt x="4575480" y="247865"/>
                  </a:lnTo>
                  <a:lnTo>
                    <a:pt x="4575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4" name="object 34"/>
            <p:cNvSpPr/>
            <p:nvPr/>
          </p:nvSpPr>
          <p:spPr>
            <a:xfrm>
              <a:off x="516571" y="429345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5" name="object 35"/>
            <p:cNvSpPr/>
            <p:nvPr/>
          </p:nvSpPr>
          <p:spPr>
            <a:xfrm>
              <a:off x="514661" y="4291544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3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762520" y="3888326"/>
            <a:ext cx="3274060" cy="1241426"/>
            <a:chOff x="1686072" y="2494730"/>
            <a:chExt cx="3274060" cy="1241425"/>
          </a:xfrm>
        </p:grpSpPr>
        <p:sp>
          <p:nvSpPr>
            <p:cNvPr id="37" name="object 37"/>
            <p:cNvSpPr/>
            <p:nvPr/>
          </p:nvSpPr>
          <p:spPr>
            <a:xfrm>
              <a:off x="1744002" y="2553195"/>
              <a:ext cx="3206750" cy="1173480"/>
            </a:xfrm>
            <a:custGeom>
              <a:avLst/>
              <a:gdLst/>
              <a:ahLst/>
              <a:cxnLst/>
              <a:rect l="l" t="t" r="r" b="b"/>
              <a:pathLst>
                <a:path w="3206750" h="1173479">
                  <a:moveTo>
                    <a:pt x="3206750" y="0"/>
                  </a:moveTo>
                  <a:lnTo>
                    <a:pt x="3167202" y="0"/>
                  </a:lnTo>
                  <a:lnTo>
                    <a:pt x="3167202" y="1134110"/>
                  </a:lnTo>
                  <a:lnTo>
                    <a:pt x="0" y="1134110"/>
                  </a:lnTo>
                  <a:lnTo>
                    <a:pt x="0" y="1173480"/>
                  </a:lnTo>
                  <a:lnTo>
                    <a:pt x="3206750" y="1173480"/>
                  </a:lnTo>
                  <a:lnTo>
                    <a:pt x="3206750" y="1134110"/>
                  </a:lnTo>
                  <a:lnTo>
                    <a:pt x="3206750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8" name="object 38"/>
            <p:cNvSpPr/>
            <p:nvPr/>
          </p:nvSpPr>
          <p:spPr>
            <a:xfrm>
              <a:off x="1686064" y="2494775"/>
              <a:ext cx="3274060" cy="1240790"/>
            </a:xfrm>
            <a:custGeom>
              <a:avLst/>
              <a:gdLst/>
              <a:ahLst/>
              <a:cxnLst/>
              <a:rect l="l" t="t" r="r" b="b"/>
              <a:pathLst>
                <a:path w="3274060" h="1240789">
                  <a:moveTo>
                    <a:pt x="3225139" y="0"/>
                  </a:moveTo>
                  <a:lnTo>
                    <a:pt x="0" y="0"/>
                  </a:lnTo>
                  <a:lnTo>
                    <a:pt x="0" y="4076"/>
                  </a:lnTo>
                  <a:lnTo>
                    <a:pt x="3225139" y="4076"/>
                  </a:lnTo>
                  <a:lnTo>
                    <a:pt x="3225139" y="0"/>
                  </a:lnTo>
                  <a:close/>
                </a:path>
                <a:path w="3274060" h="1240789">
                  <a:moveTo>
                    <a:pt x="3273602" y="48260"/>
                  </a:moveTo>
                  <a:lnTo>
                    <a:pt x="3225139" y="48260"/>
                  </a:lnTo>
                  <a:lnTo>
                    <a:pt x="3225139" y="9194"/>
                  </a:lnTo>
                  <a:lnTo>
                    <a:pt x="3215944" y="9194"/>
                  </a:lnTo>
                  <a:lnTo>
                    <a:pt x="3215944" y="1183551"/>
                  </a:lnTo>
                  <a:lnTo>
                    <a:pt x="3225139" y="1183551"/>
                  </a:lnTo>
                  <a:lnTo>
                    <a:pt x="3225139" y="58420"/>
                  </a:lnTo>
                  <a:lnTo>
                    <a:pt x="3264687" y="58420"/>
                  </a:lnTo>
                  <a:lnTo>
                    <a:pt x="3264687" y="1231900"/>
                  </a:lnTo>
                  <a:lnTo>
                    <a:pt x="57937" y="1231900"/>
                  </a:lnTo>
                  <a:lnTo>
                    <a:pt x="57937" y="1192530"/>
                  </a:lnTo>
                  <a:lnTo>
                    <a:pt x="3225139" y="1192530"/>
                  </a:lnTo>
                  <a:lnTo>
                    <a:pt x="3225139" y="1183640"/>
                  </a:lnTo>
                  <a:lnTo>
                    <a:pt x="9194" y="11836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183640"/>
                  </a:lnTo>
                  <a:lnTo>
                    <a:pt x="0" y="1192530"/>
                  </a:lnTo>
                  <a:lnTo>
                    <a:pt x="48742" y="1192530"/>
                  </a:lnTo>
                  <a:lnTo>
                    <a:pt x="48742" y="1231900"/>
                  </a:lnTo>
                  <a:lnTo>
                    <a:pt x="48742" y="1240790"/>
                  </a:lnTo>
                  <a:lnTo>
                    <a:pt x="3273602" y="1240790"/>
                  </a:lnTo>
                  <a:lnTo>
                    <a:pt x="3273602" y="1231900"/>
                  </a:lnTo>
                  <a:lnTo>
                    <a:pt x="3273602" y="58420"/>
                  </a:lnTo>
                  <a:lnTo>
                    <a:pt x="3273602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9" name="object 39"/>
            <p:cNvSpPr/>
            <p:nvPr/>
          </p:nvSpPr>
          <p:spPr>
            <a:xfrm>
              <a:off x="1690184" y="2498842"/>
              <a:ext cx="3215640" cy="240029"/>
            </a:xfrm>
            <a:custGeom>
              <a:avLst/>
              <a:gdLst/>
              <a:ahLst/>
              <a:cxnLst/>
              <a:rect l="l" t="t" r="r" b="b"/>
              <a:pathLst>
                <a:path w="3215640" h="240030">
                  <a:moveTo>
                    <a:pt x="3215389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3215389" y="0"/>
                  </a:lnTo>
                  <a:lnTo>
                    <a:pt x="3215389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86064" y="2494736"/>
              <a:ext cx="3223895" cy="248285"/>
            </a:xfrm>
            <a:custGeom>
              <a:avLst/>
              <a:gdLst/>
              <a:ahLst/>
              <a:cxnLst/>
              <a:rect l="l" t="t" r="r" b="b"/>
              <a:pathLst>
                <a:path w="3223895" h="248285">
                  <a:moveTo>
                    <a:pt x="3223590" y="0"/>
                  </a:moveTo>
                  <a:lnTo>
                    <a:pt x="3215386" y="0"/>
                  </a:lnTo>
                  <a:lnTo>
                    <a:pt x="3215386" y="8229"/>
                  </a:lnTo>
                  <a:lnTo>
                    <a:pt x="3215386" y="239623"/>
                  </a:lnTo>
                  <a:lnTo>
                    <a:pt x="8229" y="239623"/>
                  </a:lnTo>
                  <a:lnTo>
                    <a:pt x="8229" y="8229"/>
                  </a:lnTo>
                  <a:lnTo>
                    <a:pt x="3215386" y="8229"/>
                  </a:lnTo>
                  <a:lnTo>
                    <a:pt x="3215386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29" y="247853"/>
                  </a:lnTo>
                  <a:lnTo>
                    <a:pt x="3215386" y="247853"/>
                  </a:lnTo>
                  <a:lnTo>
                    <a:pt x="3223590" y="247853"/>
                  </a:lnTo>
                  <a:lnTo>
                    <a:pt x="32235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1" name="object 41"/>
            <p:cNvSpPr/>
            <p:nvPr/>
          </p:nvSpPr>
          <p:spPr>
            <a:xfrm>
              <a:off x="1883783" y="289577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1873" y="2893863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051582" y="4420976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442275" y="444296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42275" y="581865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4373" y="581865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4373" y="7240018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</a:p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9042" y="3963194"/>
            <a:ext cx="99433" cy="9943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46811" y="3961848"/>
            <a:ext cx="99433" cy="9943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5837" y="3961848"/>
            <a:ext cx="99433" cy="9943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9720" y="5345626"/>
            <a:ext cx="99433" cy="9943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7486" y="5344278"/>
            <a:ext cx="99433" cy="994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6516" y="5344278"/>
            <a:ext cx="99433" cy="9943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9720" y="6776803"/>
            <a:ext cx="99433" cy="994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7486" y="6775455"/>
            <a:ext cx="99433" cy="9943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6516" y="6775455"/>
            <a:ext cx="99433" cy="994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22752" y="3963194"/>
            <a:ext cx="99433" cy="9943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60518" y="3961848"/>
            <a:ext cx="99433" cy="9943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89544" y="3961848"/>
            <a:ext cx="99433" cy="9943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22752" y="5345626"/>
            <a:ext cx="99433" cy="9943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60518" y="5344278"/>
            <a:ext cx="99433" cy="99433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89544" y="5344278"/>
            <a:ext cx="99433" cy="99433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420251" y="3897060"/>
            <a:ext cx="836293" cy="842400"/>
            <a:chOff x="343803" y="2503463"/>
            <a:chExt cx="836294" cy="836294"/>
          </a:xfrm>
        </p:grpSpPr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1281" y="2511087"/>
              <a:ext cx="821010" cy="82072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43803" y="2503463"/>
              <a:ext cx="836294" cy="836294"/>
            </a:xfrm>
            <a:custGeom>
              <a:avLst/>
              <a:gdLst/>
              <a:ahLst/>
              <a:cxnLst/>
              <a:rect l="l" t="t" r="r" b="b"/>
              <a:pathLst>
                <a:path w="836294" h="836295">
                  <a:moveTo>
                    <a:pt x="417983" y="835963"/>
                  </a:moveTo>
                  <a:lnTo>
                    <a:pt x="369305" y="833146"/>
                  </a:lnTo>
                  <a:lnTo>
                    <a:pt x="322258" y="824905"/>
                  </a:lnTo>
                  <a:lnTo>
                    <a:pt x="277159" y="811556"/>
                  </a:lnTo>
                  <a:lnTo>
                    <a:pt x="234324" y="793415"/>
                  </a:lnTo>
                  <a:lnTo>
                    <a:pt x="194069" y="770799"/>
                  </a:lnTo>
                  <a:lnTo>
                    <a:pt x="156709" y="744023"/>
                  </a:lnTo>
                  <a:lnTo>
                    <a:pt x="122561" y="713403"/>
                  </a:lnTo>
                  <a:lnTo>
                    <a:pt x="91941" y="679256"/>
                  </a:lnTo>
                  <a:lnTo>
                    <a:pt x="65164" y="641896"/>
                  </a:lnTo>
                  <a:lnTo>
                    <a:pt x="42548" y="601642"/>
                  </a:lnTo>
                  <a:lnTo>
                    <a:pt x="24407" y="558807"/>
                  </a:lnTo>
                  <a:lnTo>
                    <a:pt x="11058" y="513710"/>
                  </a:lnTo>
                  <a:lnTo>
                    <a:pt x="2817" y="466664"/>
                  </a:lnTo>
                  <a:lnTo>
                    <a:pt x="0" y="417987"/>
                  </a:lnTo>
                  <a:lnTo>
                    <a:pt x="2817" y="369309"/>
                  </a:lnTo>
                  <a:lnTo>
                    <a:pt x="11058" y="322263"/>
                  </a:lnTo>
                  <a:lnTo>
                    <a:pt x="24407" y="277164"/>
                  </a:lnTo>
                  <a:lnTo>
                    <a:pt x="42548" y="234328"/>
                  </a:lnTo>
                  <a:lnTo>
                    <a:pt x="65165" y="194072"/>
                  </a:lnTo>
                  <a:lnTo>
                    <a:pt x="91942" y="156712"/>
                  </a:lnTo>
                  <a:lnTo>
                    <a:pt x="122562" y="122564"/>
                  </a:lnTo>
                  <a:lnTo>
                    <a:pt x="156710" y="91943"/>
                  </a:lnTo>
                  <a:lnTo>
                    <a:pt x="194070" y="65166"/>
                  </a:lnTo>
                  <a:lnTo>
                    <a:pt x="234325" y="42549"/>
                  </a:lnTo>
                  <a:lnTo>
                    <a:pt x="277161" y="24408"/>
                  </a:lnTo>
                  <a:lnTo>
                    <a:pt x="322259" y="11058"/>
                  </a:lnTo>
                  <a:lnTo>
                    <a:pt x="369305" y="2817"/>
                  </a:lnTo>
                  <a:lnTo>
                    <a:pt x="417983" y="0"/>
                  </a:lnTo>
                  <a:lnTo>
                    <a:pt x="466661" y="2817"/>
                  </a:lnTo>
                  <a:lnTo>
                    <a:pt x="513707" y="11058"/>
                  </a:lnTo>
                  <a:lnTo>
                    <a:pt x="527831" y="15239"/>
                  </a:lnTo>
                  <a:lnTo>
                    <a:pt x="417983" y="15239"/>
                  </a:lnTo>
                  <a:lnTo>
                    <a:pt x="371080" y="17954"/>
                  </a:lnTo>
                  <a:lnTo>
                    <a:pt x="325750" y="25895"/>
                  </a:lnTo>
                  <a:lnTo>
                    <a:pt x="282296" y="38757"/>
                  </a:lnTo>
                  <a:lnTo>
                    <a:pt x="241022" y="56237"/>
                  </a:lnTo>
                  <a:lnTo>
                    <a:pt x="202235" y="78030"/>
                  </a:lnTo>
                  <a:lnTo>
                    <a:pt x="166237" y="103830"/>
                  </a:lnTo>
                  <a:lnTo>
                    <a:pt x="133334" y="133335"/>
                  </a:lnTo>
                  <a:lnTo>
                    <a:pt x="103830" y="166238"/>
                  </a:lnTo>
                  <a:lnTo>
                    <a:pt x="78029" y="202236"/>
                  </a:lnTo>
                  <a:lnTo>
                    <a:pt x="56237" y="241024"/>
                  </a:lnTo>
                  <a:lnTo>
                    <a:pt x="38757" y="282298"/>
                  </a:lnTo>
                  <a:lnTo>
                    <a:pt x="25895" y="325753"/>
                  </a:lnTo>
                  <a:lnTo>
                    <a:pt x="17954" y="371084"/>
                  </a:lnTo>
                  <a:lnTo>
                    <a:pt x="15240" y="417987"/>
                  </a:lnTo>
                  <a:lnTo>
                    <a:pt x="17954" y="464890"/>
                  </a:lnTo>
                  <a:lnTo>
                    <a:pt x="25895" y="510221"/>
                  </a:lnTo>
                  <a:lnTo>
                    <a:pt x="38758" y="553675"/>
                  </a:lnTo>
                  <a:lnTo>
                    <a:pt x="56237" y="594948"/>
                  </a:lnTo>
                  <a:lnTo>
                    <a:pt x="78030" y="633736"/>
                  </a:lnTo>
                  <a:lnTo>
                    <a:pt x="103830" y="669733"/>
                  </a:lnTo>
                  <a:lnTo>
                    <a:pt x="133334" y="702636"/>
                  </a:lnTo>
                  <a:lnTo>
                    <a:pt x="166237" y="732140"/>
                  </a:lnTo>
                  <a:lnTo>
                    <a:pt x="202235" y="757940"/>
                  </a:lnTo>
                  <a:lnTo>
                    <a:pt x="241023" y="779732"/>
                  </a:lnTo>
                  <a:lnTo>
                    <a:pt x="282296" y="797211"/>
                  </a:lnTo>
                  <a:lnTo>
                    <a:pt x="325750" y="810074"/>
                  </a:lnTo>
                  <a:lnTo>
                    <a:pt x="371081" y="818014"/>
                  </a:lnTo>
                  <a:lnTo>
                    <a:pt x="417983" y="820729"/>
                  </a:lnTo>
                  <a:lnTo>
                    <a:pt x="527816" y="820729"/>
                  </a:lnTo>
                  <a:lnTo>
                    <a:pt x="513707" y="824905"/>
                  </a:lnTo>
                  <a:lnTo>
                    <a:pt x="466660" y="833146"/>
                  </a:lnTo>
                  <a:lnTo>
                    <a:pt x="417983" y="835963"/>
                  </a:lnTo>
                  <a:close/>
                </a:path>
                <a:path w="836294" h="836295">
                  <a:moveTo>
                    <a:pt x="527816" y="820729"/>
                  </a:moveTo>
                  <a:lnTo>
                    <a:pt x="417983" y="820729"/>
                  </a:lnTo>
                  <a:lnTo>
                    <a:pt x="464884" y="818014"/>
                  </a:lnTo>
                  <a:lnTo>
                    <a:pt x="510215" y="810073"/>
                  </a:lnTo>
                  <a:lnTo>
                    <a:pt x="553669" y="797211"/>
                  </a:lnTo>
                  <a:lnTo>
                    <a:pt x="594943" y="779731"/>
                  </a:lnTo>
                  <a:lnTo>
                    <a:pt x="633731" y="757939"/>
                  </a:lnTo>
                  <a:lnTo>
                    <a:pt x="669729" y="732139"/>
                  </a:lnTo>
                  <a:lnTo>
                    <a:pt x="702632" y="702635"/>
                  </a:lnTo>
                  <a:lnTo>
                    <a:pt x="732136" y="669732"/>
                  </a:lnTo>
                  <a:lnTo>
                    <a:pt x="757937" y="633734"/>
                  </a:lnTo>
                  <a:lnTo>
                    <a:pt x="779730" y="594947"/>
                  </a:lnTo>
                  <a:lnTo>
                    <a:pt x="797210" y="553674"/>
                  </a:lnTo>
                  <a:lnTo>
                    <a:pt x="810073" y="510220"/>
                  </a:lnTo>
                  <a:lnTo>
                    <a:pt x="818014" y="464889"/>
                  </a:lnTo>
                  <a:lnTo>
                    <a:pt x="820729" y="417987"/>
                  </a:lnTo>
                  <a:lnTo>
                    <a:pt x="818014" y="371084"/>
                  </a:lnTo>
                  <a:lnTo>
                    <a:pt x="810073" y="325753"/>
                  </a:lnTo>
                  <a:lnTo>
                    <a:pt x="797210" y="282298"/>
                  </a:lnTo>
                  <a:lnTo>
                    <a:pt x="779730" y="241024"/>
                  </a:lnTo>
                  <a:lnTo>
                    <a:pt x="757938" y="202236"/>
                  </a:lnTo>
                  <a:lnTo>
                    <a:pt x="732137" y="166238"/>
                  </a:lnTo>
                  <a:lnTo>
                    <a:pt x="702632" y="133335"/>
                  </a:lnTo>
                  <a:lnTo>
                    <a:pt x="669729" y="103830"/>
                  </a:lnTo>
                  <a:lnTo>
                    <a:pt x="633731" y="78030"/>
                  </a:lnTo>
                  <a:lnTo>
                    <a:pt x="594943" y="56237"/>
                  </a:lnTo>
                  <a:lnTo>
                    <a:pt x="553670" y="38757"/>
                  </a:lnTo>
                  <a:lnTo>
                    <a:pt x="510215" y="25895"/>
                  </a:lnTo>
                  <a:lnTo>
                    <a:pt x="464885" y="17954"/>
                  </a:lnTo>
                  <a:lnTo>
                    <a:pt x="417983" y="15239"/>
                  </a:lnTo>
                  <a:lnTo>
                    <a:pt x="527831" y="15239"/>
                  </a:lnTo>
                  <a:lnTo>
                    <a:pt x="601641" y="42549"/>
                  </a:lnTo>
                  <a:lnTo>
                    <a:pt x="641896" y="65166"/>
                  </a:lnTo>
                  <a:lnTo>
                    <a:pt x="679256" y="91944"/>
                  </a:lnTo>
                  <a:lnTo>
                    <a:pt x="713404" y="122564"/>
                  </a:lnTo>
                  <a:lnTo>
                    <a:pt x="744024" y="156713"/>
                  </a:lnTo>
                  <a:lnTo>
                    <a:pt x="770800" y="194073"/>
                  </a:lnTo>
                  <a:lnTo>
                    <a:pt x="793417" y="234329"/>
                  </a:lnTo>
                  <a:lnTo>
                    <a:pt x="811558" y="277164"/>
                  </a:lnTo>
                  <a:lnTo>
                    <a:pt x="824907" y="322263"/>
                  </a:lnTo>
                  <a:lnTo>
                    <a:pt x="833148" y="369309"/>
                  </a:lnTo>
                  <a:lnTo>
                    <a:pt x="835965" y="417987"/>
                  </a:lnTo>
                  <a:lnTo>
                    <a:pt x="833148" y="466664"/>
                  </a:lnTo>
                  <a:lnTo>
                    <a:pt x="824907" y="513710"/>
                  </a:lnTo>
                  <a:lnTo>
                    <a:pt x="811557" y="558808"/>
                  </a:lnTo>
                  <a:lnTo>
                    <a:pt x="793417" y="601642"/>
                  </a:lnTo>
                  <a:lnTo>
                    <a:pt x="770800" y="641897"/>
                  </a:lnTo>
                  <a:lnTo>
                    <a:pt x="744024" y="679256"/>
                  </a:lnTo>
                  <a:lnTo>
                    <a:pt x="713403" y="713404"/>
                  </a:lnTo>
                  <a:lnTo>
                    <a:pt x="679255" y="744023"/>
                  </a:lnTo>
                  <a:lnTo>
                    <a:pt x="641896" y="770799"/>
                  </a:lnTo>
                  <a:lnTo>
                    <a:pt x="601641" y="793416"/>
                  </a:lnTo>
                  <a:lnTo>
                    <a:pt x="558806" y="811556"/>
                  </a:lnTo>
                  <a:lnTo>
                    <a:pt x="527816" y="820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135920" y="1222084"/>
            <a:ext cx="4575810" cy="266098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1" marR="5081">
              <a:lnSpc>
                <a:spcPts val="1890"/>
              </a:lnSpc>
              <a:spcBef>
                <a:spcPts val="176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Customer Journey  Mapping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972227" y="3228469"/>
            <a:ext cx="1878964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Decide on a target customer persona and the  scope of the journey to be explored today.</a:t>
            </a:r>
            <a:endParaRPr sz="649">
              <a:latin typeface="Trebuchet MS"/>
              <a:cs typeface="Trebuchet MS"/>
            </a:endParaRPr>
          </a:p>
          <a:p>
            <a:pPr marL="12701" marR="52073">
              <a:lnSpc>
                <a:spcPct val="122600"/>
              </a:lnSpc>
            </a:pPr>
            <a:r>
              <a:rPr sz="649" dirty="0">
                <a:latin typeface="Trebuchet MS"/>
                <a:cs typeface="Trebuchet MS"/>
              </a:rPr>
              <a:t>Give them a visual representation, name and  description.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27591" y="3228554"/>
            <a:ext cx="1562100" cy="3684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Use sticky notes to build a back story,  including the customer's reasons for  taking this particular journey.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476859" y="3228522"/>
            <a:ext cx="1299845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Ideally, 1 persona = 1 journey  map. Duplicate these pages to  repeat the exercise for another  persona.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30820" y="4779059"/>
            <a:ext cx="784860" cy="339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 indent="-634" algn="ctr">
              <a:lnSpc>
                <a:spcPct val="103099"/>
              </a:lnSpc>
              <a:spcBef>
                <a:spcPts val="106"/>
              </a:spcBef>
            </a:pPr>
            <a:r>
              <a:rPr sz="700" b="1" dirty="0">
                <a:latin typeface="Trebuchet MS"/>
                <a:cs typeface="Trebuchet MS"/>
              </a:rPr>
              <a:t>Persona 1  </a:t>
            </a:r>
            <a:r>
              <a:rPr sz="700" dirty="0">
                <a:latin typeface="Trebuchet MS"/>
                <a:cs typeface="Trebuchet MS"/>
              </a:rPr>
              <a:t>[Insert persona's  name here]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71714" y="3901497"/>
            <a:ext cx="3206750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9335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Key Attribute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19791" y="5285480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9335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Needs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19774" y="6716635"/>
            <a:ext cx="9323069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3825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Opportunities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184236" y="5285516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446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Challenges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184251" y="3901478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3825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Short Description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053706" y="928321"/>
            <a:ext cx="1014094" cy="532130"/>
            <a:chOff x="8660617" y="1185442"/>
            <a:chExt cx="1014094" cy="532130"/>
          </a:xfrm>
        </p:grpSpPr>
        <p:sp>
          <p:nvSpPr>
            <p:cNvPr id="77" name="object 77"/>
            <p:cNvSpPr/>
            <p:nvPr/>
          </p:nvSpPr>
          <p:spPr>
            <a:xfrm>
              <a:off x="8842448" y="136727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50</a:t>
              </a:r>
              <a:endParaRPr sz="2000"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8660617" y="118544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23495" y="1275930"/>
              <a:ext cx="108584" cy="165592"/>
            </a:xfrm>
            <a:prstGeom prst="rect">
              <a:avLst/>
            </a:prstGeom>
          </p:spPr>
        </p:pic>
      </p:grp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3EB59F0A-6B27-1459-E42D-928E1DE9EE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963" y="9329541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BE809C-E44D-F55B-AFB7-C2E7C59328C0}"/>
              </a:ext>
            </a:extLst>
          </p:cNvPr>
          <p:cNvSpPr txBox="1"/>
          <p:nvPr/>
        </p:nvSpPr>
        <p:spPr>
          <a:xfrm>
            <a:off x="2753983" y="4321399"/>
            <a:ext cx="1741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Sasmita</a:t>
            </a:r>
            <a:endParaRPr lang="en-ID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FDF400-9073-B1DA-1957-0411DDEBB326}"/>
              </a:ext>
            </a:extLst>
          </p:cNvPr>
          <p:cNvSpPr txBox="1"/>
          <p:nvPr/>
        </p:nvSpPr>
        <p:spPr>
          <a:xfrm>
            <a:off x="5837794" y="4241120"/>
            <a:ext cx="3789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/>
              <a:t>Anak yang </a:t>
            </a:r>
            <a:r>
              <a:rPr lang="en-ID" sz="1200" dirty="0" err="1"/>
              <a:t>suka</a:t>
            </a:r>
            <a:r>
              <a:rPr lang="en-ID" sz="1200" dirty="0"/>
              <a:t> </a:t>
            </a:r>
            <a:r>
              <a:rPr lang="en-ID" sz="1200" dirty="0" err="1"/>
              <a:t>bermain</a:t>
            </a:r>
            <a:r>
              <a:rPr lang="en-ID" sz="1200" dirty="0"/>
              <a:t> </a:t>
            </a:r>
            <a:r>
              <a:rPr lang="en-ID" sz="1200" dirty="0" err="1"/>
              <a:t>belajar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fleksibel</a:t>
            </a:r>
            <a:r>
              <a:rPr lang="en-ID" sz="1200" dirty="0"/>
              <a:t> </a:t>
            </a:r>
            <a:r>
              <a:rPr lang="en-ID" sz="1200" dirty="0" err="1"/>
              <a:t>mudah</a:t>
            </a:r>
            <a:r>
              <a:rPr lang="en-ID" sz="1200" dirty="0"/>
              <a:t> dan </a:t>
            </a:r>
            <a:r>
              <a:rPr lang="en-ID" sz="1200" dirty="0" err="1"/>
              <a:t>memanfaatkan</a:t>
            </a:r>
            <a:r>
              <a:rPr lang="en-ID" sz="1200" dirty="0"/>
              <a:t> </a:t>
            </a:r>
            <a:r>
              <a:rPr lang="en-ID" sz="1200" dirty="0" err="1"/>
              <a:t>aplikasi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belajar</a:t>
            </a:r>
            <a:r>
              <a:rPr lang="en-ID" sz="1200" dirty="0"/>
              <a:t> </a:t>
            </a:r>
            <a:r>
              <a:rPr lang="en-ID" sz="1200" dirty="0" err="1"/>
              <a:t>maupun</a:t>
            </a:r>
            <a:r>
              <a:rPr lang="en-ID" sz="1200" dirty="0"/>
              <a:t> </a:t>
            </a:r>
          </a:p>
          <a:p>
            <a:r>
              <a:rPr lang="en-ID" sz="1200" dirty="0" err="1"/>
              <a:t>bermain</a:t>
            </a:r>
            <a:endParaRPr lang="en-ID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0217736-408E-FD9B-783E-716135B8F9EC}"/>
              </a:ext>
            </a:extLst>
          </p:cNvPr>
          <p:cNvSpPr txBox="1"/>
          <p:nvPr/>
        </p:nvSpPr>
        <p:spPr>
          <a:xfrm>
            <a:off x="1012484" y="5652978"/>
            <a:ext cx="38643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 err="1"/>
              <a:t>membutuhkan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yang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mengenali</a:t>
            </a:r>
            <a:endParaRPr lang="en-ID" sz="1400" dirty="0"/>
          </a:p>
          <a:p>
            <a:pPr algn="just"/>
            <a:r>
              <a:rPr lang="en-ID" sz="1400" dirty="0" err="1"/>
              <a:t>potensi</a:t>
            </a:r>
            <a:r>
              <a:rPr lang="en-ID" sz="1400" dirty="0"/>
              <a:t> </a:t>
            </a:r>
            <a:r>
              <a:rPr lang="en-ID" sz="1400" dirty="0" err="1"/>
              <a:t>dirinya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penginformasian</a:t>
            </a:r>
            <a:r>
              <a:rPr lang="en-ID" sz="1400" dirty="0"/>
              <a:t> yang </a:t>
            </a:r>
            <a:r>
              <a:rPr lang="en-ID" sz="1400" dirty="0" err="1"/>
              <a:t>ainteraktif</a:t>
            </a:r>
            <a:endParaRPr lang="en-ID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770186D-460A-49D8-5913-7CE9D9FF0F73}"/>
              </a:ext>
            </a:extLst>
          </p:cNvPr>
          <p:cNvSpPr txBox="1"/>
          <p:nvPr/>
        </p:nvSpPr>
        <p:spPr>
          <a:xfrm>
            <a:off x="5587565" y="5612944"/>
            <a:ext cx="43288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 err="1"/>
              <a:t>Mencari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yang </a:t>
            </a:r>
            <a:r>
              <a:rPr lang="en-ID" sz="1400" dirty="0" err="1"/>
              <a:t>menginformasikan</a:t>
            </a:r>
            <a:r>
              <a:rPr lang="en-ID" sz="1400" dirty="0"/>
              <a:t> </a:t>
            </a:r>
            <a:r>
              <a:rPr lang="en-ID" sz="1400" dirty="0" err="1"/>
              <a:t>tentang</a:t>
            </a:r>
            <a:endParaRPr lang="en-ID" sz="1400" dirty="0"/>
          </a:p>
          <a:p>
            <a:pPr algn="just"/>
            <a:r>
              <a:rPr lang="en-ID" sz="1400" dirty="0" err="1"/>
              <a:t>personalitynya</a:t>
            </a:r>
            <a:r>
              <a:rPr lang="en-ID" sz="1400" dirty="0"/>
              <a:t>, </a:t>
            </a:r>
            <a:r>
              <a:rPr lang="en-ID" sz="1400" dirty="0" err="1"/>
              <a:t>potensi</a:t>
            </a:r>
            <a:r>
              <a:rPr lang="en-ID" sz="1400" dirty="0"/>
              <a:t>,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bakat</a:t>
            </a:r>
            <a:r>
              <a:rPr lang="en-ID" sz="1400" dirty="0"/>
              <a:t> yang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endParaRPr lang="en-ID" sz="1400" dirty="0"/>
          </a:p>
          <a:p>
            <a:pPr algn="just"/>
            <a:r>
              <a:rPr lang="en-ID" sz="1400" dirty="0" err="1"/>
              <a:t>dirinya</a:t>
            </a:r>
            <a:r>
              <a:rPr lang="en-ID" sz="1400" dirty="0"/>
              <a:t> </a:t>
            </a:r>
            <a:r>
              <a:rPr lang="en-ID" sz="1400" dirty="0" err="1"/>
              <a:t>secara</a:t>
            </a:r>
            <a:r>
              <a:rPr lang="en-ID" sz="1400" dirty="0"/>
              <a:t> valid dan </a:t>
            </a:r>
            <a:r>
              <a:rPr lang="en-ID" sz="1400" dirty="0" err="1"/>
              <a:t>mudah</a:t>
            </a:r>
            <a:r>
              <a:rPr lang="en-ID" sz="1400" dirty="0"/>
              <a:t>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061AB2D-6B39-CEA5-DA7D-68940CC36AE2}"/>
              </a:ext>
            </a:extLst>
          </p:cNvPr>
          <p:cNvSpPr txBox="1"/>
          <p:nvPr/>
        </p:nvSpPr>
        <p:spPr>
          <a:xfrm>
            <a:off x="1073580" y="7076107"/>
            <a:ext cx="8657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/>
              <a:t>Kami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merencanakan</a:t>
            </a:r>
            <a:r>
              <a:rPr lang="en-ID" sz="1400" dirty="0"/>
              <a:t> </a:t>
            </a:r>
            <a:r>
              <a:rPr lang="en-ID" sz="1400" dirty="0" err="1"/>
              <a:t>pembuatan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yang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menemukan</a:t>
            </a:r>
            <a:r>
              <a:rPr lang="en-ID" sz="1400" dirty="0"/>
              <a:t> </a:t>
            </a:r>
            <a:r>
              <a:rPr lang="en-ID" sz="1400" dirty="0" err="1"/>
              <a:t>jati</a:t>
            </a:r>
            <a:r>
              <a:rPr lang="en-ID" sz="1400" dirty="0"/>
              <a:t> </a:t>
            </a:r>
            <a:r>
              <a:rPr lang="en-ID" sz="1400" dirty="0" err="1"/>
              <a:t>diri</a:t>
            </a:r>
            <a:r>
              <a:rPr lang="en-ID" sz="1400" dirty="0"/>
              <a:t> </a:t>
            </a:r>
            <a:r>
              <a:rPr lang="en-ID" sz="1400" dirty="0" err="1"/>
              <a:t>anak</a:t>
            </a:r>
            <a:r>
              <a:rPr lang="en-ID" sz="1400" dirty="0"/>
              <a:t> </a:t>
            </a:r>
            <a:r>
              <a:rPr lang="en-ID" sz="1400" dirty="0" err="1"/>
              <a:t>anak</a:t>
            </a:r>
            <a:r>
              <a:rPr lang="en-ID" sz="1400" dirty="0"/>
              <a:t> yang </a:t>
            </a:r>
            <a:r>
              <a:rPr lang="en-ID" sz="1400" dirty="0" err="1"/>
              <a:t>masih</a:t>
            </a:r>
            <a:r>
              <a:rPr lang="en-ID" sz="1400" dirty="0"/>
              <a:t> </a:t>
            </a:r>
            <a:r>
              <a:rPr lang="en-ID" sz="1400" dirty="0" err="1"/>
              <a:t>bingung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 </a:t>
            </a:r>
            <a:r>
              <a:rPr lang="en-ID" sz="1400" dirty="0" err="1"/>
              <a:t>potensi</a:t>
            </a:r>
            <a:r>
              <a:rPr lang="en-ID" sz="1400" dirty="0"/>
              <a:t> </a:t>
            </a:r>
            <a:r>
              <a:rPr lang="en-ID" sz="1400" dirty="0" err="1"/>
              <a:t>mereka</a:t>
            </a:r>
            <a:r>
              <a:rPr lang="en-ID" sz="1400" dirty="0"/>
              <a:t>. </a:t>
            </a:r>
            <a:r>
              <a:rPr lang="en-ID" sz="1400" dirty="0" err="1"/>
              <a:t>Didalam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</a:t>
            </a:r>
            <a:r>
              <a:rPr lang="en-ID" sz="1400" dirty="0" err="1"/>
              <a:t>nantinya</a:t>
            </a:r>
            <a:r>
              <a:rPr lang="en-ID" sz="1400" dirty="0"/>
              <a:t> </a:t>
            </a:r>
            <a:r>
              <a:rPr lang="en-ID" sz="1400" dirty="0" err="1"/>
              <a:t>dibuat</a:t>
            </a:r>
            <a:r>
              <a:rPr lang="en-ID" sz="1400" dirty="0"/>
              <a:t> </a:t>
            </a:r>
            <a:r>
              <a:rPr lang="en-ID" sz="1400" dirty="0" err="1"/>
              <a:t>sesimpel</a:t>
            </a:r>
            <a:r>
              <a:rPr lang="en-ID" sz="1400" dirty="0"/>
              <a:t> </a:t>
            </a:r>
            <a:r>
              <a:rPr lang="en-ID" sz="1400" dirty="0" err="1"/>
              <a:t>mungkin</a:t>
            </a:r>
            <a:r>
              <a:rPr lang="en-ID" sz="1400" dirty="0"/>
              <a:t> dan </a:t>
            </a:r>
            <a:r>
              <a:rPr lang="en-ID" sz="1400" dirty="0" err="1"/>
              <a:t>mudah</a:t>
            </a:r>
            <a:r>
              <a:rPr lang="en-ID" sz="1400" dirty="0"/>
              <a:t> agar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oleh </a:t>
            </a:r>
            <a:r>
              <a:rPr lang="en-ID" sz="1400" dirty="0" err="1"/>
              <a:t>anak</a:t>
            </a:r>
            <a:r>
              <a:rPr lang="en-ID" sz="1400" dirty="0"/>
              <a:t> </a:t>
            </a:r>
            <a:r>
              <a:rPr lang="en-ID" sz="1400" dirty="0" err="1"/>
              <a:t>anak</a:t>
            </a:r>
            <a:r>
              <a:rPr lang="en-ID" sz="1400" dirty="0"/>
              <a:t> </a:t>
            </a:r>
            <a:r>
              <a:rPr lang="en-ID" sz="1400" dirty="0" err="1"/>
              <a:t>maupun</a:t>
            </a:r>
            <a:r>
              <a:rPr lang="en-ID" sz="1400" dirty="0"/>
              <a:t> </a:t>
            </a:r>
            <a:r>
              <a:rPr lang="en-ID" sz="1400" dirty="0" err="1"/>
              <a:t>semua</a:t>
            </a:r>
            <a:r>
              <a:rPr lang="en-ID" sz="1400" dirty="0"/>
              <a:t> </a:t>
            </a:r>
            <a:r>
              <a:rPr lang="en-ID" sz="1400" dirty="0" err="1"/>
              <a:t>usia</a:t>
            </a:r>
            <a:r>
              <a:rPr lang="en-ID" sz="1400" dirty="0"/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70832"/>
            <a:ext cx="7620" cy="13335"/>
          </a:xfrm>
          <a:custGeom>
            <a:avLst/>
            <a:gdLst/>
            <a:ahLst/>
            <a:cxnLst/>
            <a:rect l="l" t="t" r="r" b="b"/>
            <a:pathLst>
              <a:path w="7620" h="13334">
                <a:moveTo>
                  <a:pt x="0" y="13207"/>
                </a:moveTo>
                <a:lnTo>
                  <a:pt x="7620" y="13207"/>
                </a:lnTo>
                <a:lnTo>
                  <a:pt x="7620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685800" y="6547572"/>
            <a:ext cx="7620" cy="1061720"/>
          </a:xfrm>
          <a:custGeom>
            <a:avLst/>
            <a:gdLst/>
            <a:ahLst/>
            <a:cxnLst/>
            <a:rect l="l" t="t" r="r" b="b"/>
            <a:pathLst>
              <a:path w="7620" h="1061720">
                <a:moveTo>
                  <a:pt x="0" y="1061257"/>
                </a:moveTo>
                <a:lnTo>
                  <a:pt x="7620" y="1061257"/>
                </a:lnTo>
                <a:lnTo>
                  <a:pt x="7620" y="0"/>
                </a:lnTo>
                <a:lnTo>
                  <a:pt x="0" y="0"/>
                </a:lnTo>
                <a:lnTo>
                  <a:pt x="0" y="1061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685800" y="5765228"/>
            <a:ext cx="7620" cy="20954"/>
          </a:xfrm>
          <a:custGeom>
            <a:avLst/>
            <a:gdLst/>
            <a:ahLst/>
            <a:cxnLst/>
            <a:rect l="l" t="t" r="r" b="b"/>
            <a:pathLst>
              <a:path w="7620" h="20954">
                <a:moveTo>
                  <a:pt x="0" y="20346"/>
                </a:moveTo>
                <a:lnTo>
                  <a:pt x="7620" y="20346"/>
                </a:lnTo>
                <a:lnTo>
                  <a:pt x="7620" y="0"/>
                </a:lnTo>
                <a:lnTo>
                  <a:pt x="0" y="0"/>
                </a:lnTo>
                <a:lnTo>
                  <a:pt x="0" y="203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/>
          <p:nvPr/>
        </p:nvSpPr>
        <p:spPr>
          <a:xfrm>
            <a:off x="685800" y="4978137"/>
            <a:ext cx="7620" cy="25401"/>
          </a:xfrm>
          <a:custGeom>
            <a:avLst/>
            <a:gdLst/>
            <a:ahLst/>
            <a:cxnLst/>
            <a:rect l="l" t="t" r="r" b="b"/>
            <a:pathLst>
              <a:path w="7620" h="25400">
                <a:moveTo>
                  <a:pt x="0" y="25088"/>
                </a:moveTo>
                <a:lnTo>
                  <a:pt x="7620" y="25088"/>
                </a:lnTo>
                <a:lnTo>
                  <a:pt x="7620" y="0"/>
                </a:lnTo>
                <a:lnTo>
                  <a:pt x="0" y="0"/>
                </a:lnTo>
                <a:lnTo>
                  <a:pt x="0" y="25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" name="object 6"/>
          <p:cNvSpPr/>
          <p:nvPr/>
        </p:nvSpPr>
        <p:spPr>
          <a:xfrm>
            <a:off x="685800" y="4201891"/>
            <a:ext cx="7620" cy="14603"/>
          </a:xfrm>
          <a:custGeom>
            <a:avLst/>
            <a:gdLst/>
            <a:ahLst/>
            <a:cxnLst/>
            <a:rect l="l" t="t" r="r" b="b"/>
            <a:pathLst>
              <a:path w="7620" h="14605">
                <a:moveTo>
                  <a:pt x="0" y="14247"/>
                </a:moveTo>
                <a:lnTo>
                  <a:pt x="7620" y="14247"/>
                </a:lnTo>
                <a:lnTo>
                  <a:pt x="7620" y="0"/>
                </a:lnTo>
                <a:lnTo>
                  <a:pt x="0" y="0"/>
                </a:lnTo>
                <a:lnTo>
                  <a:pt x="0" y="14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7" name="object 7"/>
          <p:cNvGrpSpPr/>
          <p:nvPr/>
        </p:nvGrpSpPr>
        <p:grpSpPr>
          <a:xfrm>
            <a:off x="693419" y="4201890"/>
            <a:ext cx="9136380" cy="4182746"/>
            <a:chOff x="562617" y="2739035"/>
            <a:chExt cx="9136380" cy="4182745"/>
          </a:xfrm>
        </p:grpSpPr>
        <p:sp>
          <p:nvSpPr>
            <p:cNvPr id="8" name="object 8"/>
            <p:cNvSpPr/>
            <p:nvPr/>
          </p:nvSpPr>
          <p:spPr>
            <a:xfrm>
              <a:off x="562610" y="2739046"/>
              <a:ext cx="9136380" cy="4182745"/>
            </a:xfrm>
            <a:custGeom>
              <a:avLst/>
              <a:gdLst/>
              <a:ahLst/>
              <a:cxnLst/>
              <a:rect l="l" t="t" r="r" b="b"/>
              <a:pathLst>
                <a:path w="9136380" h="4182745">
                  <a:moveTo>
                    <a:pt x="9136380" y="0"/>
                  </a:moveTo>
                  <a:lnTo>
                    <a:pt x="9127998" y="0"/>
                  </a:lnTo>
                  <a:lnTo>
                    <a:pt x="9127490" y="0"/>
                  </a:lnTo>
                  <a:lnTo>
                    <a:pt x="584" y="0"/>
                  </a:lnTo>
                  <a:lnTo>
                    <a:pt x="584" y="8204"/>
                  </a:lnTo>
                  <a:lnTo>
                    <a:pt x="9127490" y="8204"/>
                  </a:lnTo>
                  <a:lnTo>
                    <a:pt x="9127490" y="4173931"/>
                  </a:lnTo>
                  <a:lnTo>
                    <a:pt x="0" y="4173931"/>
                  </a:lnTo>
                  <a:lnTo>
                    <a:pt x="0" y="4182148"/>
                  </a:lnTo>
                  <a:lnTo>
                    <a:pt x="9127490" y="4182148"/>
                  </a:lnTo>
                  <a:lnTo>
                    <a:pt x="9136380" y="4182148"/>
                  </a:lnTo>
                  <a:lnTo>
                    <a:pt x="91363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565430" y="5144231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D0F2C7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5430" y="5898480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75454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430" y="5709917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58585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65430" y="5521355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5C285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65430" y="5332793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94D44D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34557" y="6612845"/>
            <a:ext cx="965834" cy="1301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sz="750" dirty="0">
                <a:latin typeface="Trebuchet MS"/>
                <a:cs typeface="Trebuchet MS"/>
              </a:rPr>
              <a:t>D e l i g h t e d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6630" y="7374486"/>
            <a:ext cx="1076325" cy="1301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sz="750" dirty="0">
                <a:latin typeface="Trebuchet MS"/>
                <a:cs typeface="Trebuchet MS"/>
              </a:rPr>
              <a:t>F r u s t r a t e d</a:t>
            </a:r>
            <a:endParaRPr sz="7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1700" y="3883283"/>
            <a:ext cx="9357994" cy="4500880"/>
            <a:chOff x="340896" y="2420428"/>
            <a:chExt cx="9357995" cy="450088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737" y="5517808"/>
              <a:ext cx="189744" cy="1897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219" y="5517808"/>
              <a:ext cx="189744" cy="1897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7849" y="5517808"/>
              <a:ext cx="189744" cy="1897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3038" y="5517808"/>
              <a:ext cx="189744" cy="1897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6250" y="5517808"/>
              <a:ext cx="189743" cy="189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4953" y="2753283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3" name="object 23"/>
            <p:cNvSpPr/>
            <p:nvPr/>
          </p:nvSpPr>
          <p:spPr>
            <a:xfrm>
              <a:off x="2393257" y="2753284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4241378" y="2753274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87841" y="2753321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6" name="object 26"/>
            <p:cNvSpPr/>
            <p:nvPr/>
          </p:nvSpPr>
          <p:spPr>
            <a:xfrm>
              <a:off x="7906592" y="2753288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953" y="3540372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93257" y="3540373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9" name="object 29"/>
            <p:cNvSpPr/>
            <p:nvPr/>
          </p:nvSpPr>
          <p:spPr>
            <a:xfrm>
              <a:off x="4241378" y="3540362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7841" y="3540409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1" name="object 31"/>
            <p:cNvSpPr/>
            <p:nvPr/>
          </p:nvSpPr>
          <p:spPr>
            <a:xfrm>
              <a:off x="7906592" y="3540377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2" name="object 32"/>
            <p:cNvSpPr/>
            <p:nvPr/>
          </p:nvSpPr>
          <p:spPr>
            <a:xfrm>
              <a:off x="554953" y="4322718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3" name="object 33"/>
            <p:cNvSpPr/>
            <p:nvPr/>
          </p:nvSpPr>
          <p:spPr>
            <a:xfrm>
              <a:off x="2393257" y="4322720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4" name="object 34"/>
            <p:cNvSpPr/>
            <p:nvPr/>
          </p:nvSpPr>
          <p:spPr>
            <a:xfrm>
              <a:off x="4241378" y="4322709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087841" y="4322756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6" name="object 36"/>
            <p:cNvSpPr/>
            <p:nvPr/>
          </p:nvSpPr>
          <p:spPr>
            <a:xfrm>
              <a:off x="7906592" y="4322723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7" name="object 37"/>
            <p:cNvSpPr/>
            <p:nvPr/>
          </p:nvSpPr>
          <p:spPr>
            <a:xfrm>
              <a:off x="554953" y="6145975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8" name="object 38"/>
            <p:cNvSpPr/>
            <p:nvPr/>
          </p:nvSpPr>
          <p:spPr>
            <a:xfrm>
              <a:off x="2393257" y="6145976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9" name="object 39"/>
            <p:cNvSpPr/>
            <p:nvPr/>
          </p:nvSpPr>
          <p:spPr>
            <a:xfrm>
              <a:off x="4241378" y="6145966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0" name="object 40"/>
            <p:cNvSpPr/>
            <p:nvPr/>
          </p:nvSpPr>
          <p:spPr>
            <a:xfrm>
              <a:off x="6087841" y="6146013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1" name="object 41"/>
            <p:cNvSpPr/>
            <p:nvPr/>
          </p:nvSpPr>
          <p:spPr>
            <a:xfrm>
              <a:off x="7906592" y="6145981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2" name="object 42"/>
            <p:cNvSpPr/>
            <p:nvPr/>
          </p:nvSpPr>
          <p:spPr>
            <a:xfrm>
              <a:off x="340893" y="2420429"/>
              <a:ext cx="9357995" cy="4500880"/>
            </a:xfrm>
            <a:custGeom>
              <a:avLst/>
              <a:gdLst/>
              <a:ahLst/>
              <a:cxnLst/>
              <a:rect l="l" t="t" r="r" b="b"/>
              <a:pathLst>
                <a:path w="9357995" h="4500880">
                  <a:moveTo>
                    <a:pt x="9357868" y="0"/>
                  </a:moveTo>
                  <a:lnTo>
                    <a:pt x="9349651" y="0"/>
                  </a:lnTo>
                  <a:lnTo>
                    <a:pt x="9349651" y="8229"/>
                  </a:lnTo>
                  <a:lnTo>
                    <a:pt x="9349651" y="318770"/>
                  </a:lnTo>
                  <a:lnTo>
                    <a:pt x="224790" y="318770"/>
                  </a:lnTo>
                  <a:lnTo>
                    <a:pt x="224790" y="318617"/>
                  </a:lnTo>
                  <a:lnTo>
                    <a:pt x="222275" y="318617"/>
                  </a:lnTo>
                  <a:lnTo>
                    <a:pt x="222275" y="8229"/>
                  </a:lnTo>
                  <a:lnTo>
                    <a:pt x="9349651" y="8229"/>
                  </a:lnTo>
                  <a:lnTo>
                    <a:pt x="9349651" y="0"/>
                  </a:lnTo>
                  <a:lnTo>
                    <a:pt x="222275" y="0"/>
                  </a:lnTo>
                  <a:lnTo>
                    <a:pt x="214058" y="0"/>
                  </a:lnTo>
                  <a:lnTo>
                    <a:pt x="214058" y="318617"/>
                  </a:lnTo>
                  <a:lnTo>
                    <a:pt x="8204" y="318617"/>
                  </a:lnTo>
                  <a:lnTo>
                    <a:pt x="8204" y="326821"/>
                  </a:lnTo>
                  <a:lnTo>
                    <a:pt x="214058" y="326821"/>
                  </a:lnTo>
                  <a:lnTo>
                    <a:pt x="215900" y="326834"/>
                  </a:lnTo>
                  <a:lnTo>
                    <a:pt x="215900" y="4492549"/>
                  </a:lnTo>
                  <a:lnTo>
                    <a:pt x="7620" y="4492549"/>
                  </a:lnTo>
                  <a:lnTo>
                    <a:pt x="7620" y="318617"/>
                  </a:lnTo>
                  <a:lnTo>
                    <a:pt x="0" y="318617"/>
                  </a:lnTo>
                  <a:lnTo>
                    <a:pt x="0" y="4500765"/>
                  </a:lnTo>
                  <a:lnTo>
                    <a:pt x="7620" y="4500765"/>
                  </a:lnTo>
                  <a:lnTo>
                    <a:pt x="215900" y="4500765"/>
                  </a:lnTo>
                  <a:lnTo>
                    <a:pt x="224790" y="4500765"/>
                  </a:lnTo>
                  <a:lnTo>
                    <a:pt x="224790" y="326834"/>
                  </a:lnTo>
                  <a:lnTo>
                    <a:pt x="9349651" y="326834"/>
                  </a:lnTo>
                  <a:lnTo>
                    <a:pt x="9357868" y="326834"/>
                  </a:lnTo>
                  <a:lnTo>
                    <a:pt x="9357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3" name="object 43"/>
            <p:cNvSpPr/>
            <p:nvPr/>
          </p:nvSpPr>
          <p:spPr>
            <a:xfrm>
              <a:off x="1244615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4" name="object 44"/>
            <p:cNvSpPr/>
            <p:nvPr/>
          </p:nvSpPr>
          <p:spPr>
            <a:xfrm>
              <a:off x="1242705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3668" y="3190894"/>
            <a:ext cx="246436" cy="24750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884108" y="3188176"/>
            <a:ext cx="146685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7" name="object 4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5850" y="3190894"/>
            <a:ext cx="246436" cy="2475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5841262" y="3190083"/>
            <a:ext cx="14732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9050" y="3190894"/>
            <a:ext cx="246436" cy="247500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8321376" y="3191881"/>
            <a:ext cx="151766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1301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072501" y="3962197"/>
            <a:ext cx="459105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Purchase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50549" y="3962197"/>
            <a:ext cx="574040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Onboarding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726617" y="3962197"/>
            <a:ext cx="492126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Advocacy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46793" y="3962197"/>
            <a:ext cx="545464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Awareness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01889" y="3962197"/>
            <a:ext cx="680085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Consideration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92461" y="3341254"/>
            <a:ext cx="881380" cy="231603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1401" b="1" dirty="0">
                <a:latin typeface="Trebuchet MS"/>
                <a:cs typeface="Trebuchet MS"/>
              </a:rPr>
              <a:t>Persona 1</a:t>
            </a:r>
            <a:endParaRPr sz="1401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78200" y="3209535"/>
            <a:ext cx="558801" cy="558801"/>
            <a:chOff x="347396" y="1746680"/>
            <a:chExt cx="558800" cy="558800"/>
          </a:xfrm>
        </p:grpSpPr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391" y="1751773"/>
              <a:ext cx="548401" cy="54821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47396" y="174668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279195" y="558390"/>
                  </a:moveTo>
                  <a:lnTo>
                    <a:pt x="233968" y="554729"/>
                  </a:lnTo>
                  <a:lnTo>
                    <a:pt x="191042" y="544133"/>
                  </a:lnTo>
                  <a:lnTo>
                    <a:pt x="150996" y="527180"/>
                  </a:lnTo>
                  <a:lnTo>
                    <a:pt x="114411" y="504451"/>
                  </a:lnTo>
                  <a:lnTo>
                    <a:pt x="81866" y="476524"/>
                  </a:lnTo>
                  <a:lnTo>
                    <a:pt x="53938" y="443979"/>
                  </a:lnTo>
                  <a:lnTo>
                    <a:pt x="31209" y="407394"/>
                  </a:lnTo>
                  <a:lnTo>
                    <a:pt x="14256" y="367350"/>
                  </a:lnTo>
                  <a:lnTo>
                    <a:pt x="3660" y="324425"/>
                  </a:lnTo>
                  <a:lnTo>
                    <a:pt x="0" y="279198"/>
                  </a:lnTo>
                  <a:lnTo>
                    <a:pt x="3660" y="233971"/>
                  </a:lnTo>
                  <a:lnTo>
                    <a:pt x="14257" y="191045"/>
                  </a:lnTo>
                  <a:lnTo>
                    <a:pt x="31209" y="150999"/>
                  </a:lnTo>
                  <a:lnTo>
                    <a:pt x="53939" y="114414"/>
                  </a:lnTo>
                  <a:lnTo>
                    <a:pt x="81867" y="81867"/>
                  </a:lnTo>
                  <a:lnTo>
                    <a:pt x="114412" y="53940"/>
                  </a:lnTo>
                  <a:lnTo>
                    <a:pt x="150998" y="31210"/>
                  </a:lnTo>
                  <a:lnTo>
                    <a:pt x="191043" y="14257"/>
                  </a:lnTo>
                  <a:lnTo>
                    <a:pt x="233968" y="3660"/>
                  </a:lnTo>
                  <a:lnTo>
                    <a:pt x="279195" y="0"/>
                  </a:lnTo>
                  <a:lnTo>
                    <a:pt x="324423" y="3660"/>
                  </a:lnTo>
                  <a:lnTo>
                    <a:pt x="350829" y="10179"/>
                  </a:lnTo>
                  <a:lnTo>
                    <a:pt x="279195" y="10179"/>
                  </a:lnTo>
                  <a:lnTo>
                    <a:pt x="230902" y="14521"/>
                  </a:lnTo>
                  <a:lnTo>
                    <a:pt x="185423" y="27037"/>
                  </a:lnTo>
                  <a:lnTo>
                    <a:pt x="143523" y="46961"/>
                  </a:lnTo>
                  <a:lnTo>
                    <a:pt x="105969" y="73527"/>
                  </a:lnTo>
                  <a:lnTo>
                    <a:pt x="73526" y="105970"/>
                  </a:lnTo>
                  <a:lnTo>
                    <a:pt x="46960" y="143525"/>
                  </a:lnTo>
                  <a:lnTo>
                    <a:pt x="27036" y="185425"/>
                  </a:lnTo>
                  <a:lnTo>
                    <a:pt x="14521" y="230904"/>
                  </a:lnTo>
                  <a:lnTo>
                    <a:pt x="10179" y="279198"/>
                  </a:lnTo>
                  <a:lnTo>
                    <a:pt x="14521" y="327492"/>
                  </a:lnTo>
                  <a:lnTo>
                    <a:pt x="27037" y="372971"/>
                  </a:lnTo>
                  <a:lnTo>
                    <a:pt x="46960" y="414870"/>
                  </a:lnTo>
                  <a:lnTo>
                    <a:pt x="73527" y="452424"/>
                  </a:lnTo>
                  <a:lnTo>
                    <a:pt x="105970" y="484867"/>
                  </a:lnTo>
                  <a:lnTo>
                    <a:pt x="143524" y="511433"/>
                  </a:lnTo>
                  <a:lnTo>
                    <a:pt x="185423" y="531356"/>
                  </a:lnTo>
                  <a:lnTo>
                    <a:pt x="230903" y="543871"/>
                  </a:lnTo>
                  <a:lnTo>
                    <a:pt x="279195" y="548213"/>
                  </a:lnTo>
                  <a:lnTo>
                    <a:pt x="350817" y="548213"/>
                  </a:lnTo>
                  <a:lnTo>
                    <a:pt x="324423" y="554729"/>
                  </a:lnTo>
                  <a:lnTo>
                    <a:pt x="279195" y="558390"/>
                  </a:lnTo>
                  <a:close/>
                </a:path>
                <a:path w="558800" h="558800">
                  <a:moveTo>
                    <a:pt x="350817" y="548213"/>
                  </a:moveTo>
                  <a:lnTo>
                    <a:pt x="279195" y="548213"/>
                  </a:lnTo>
                  <a:lnTo>
                    <a:pt x="327488" y="543871"/>
                  </a:lnTo>
                  <a:lnTo>
                    <a:pt x="372967" y="531356"/>
                  </a:lnTo>
                  <a:lnTo>
                    <a:pt x="414867" y="511432"/>
                  </a:lnTo>
                  <a:lnTo>
                    <a:pt x="452421" y="484866"/>
                  </a:lnTo>
                  <a:lnTo>
                    <a:pt x="484864" y="452423"/>
                  </a:lnTo>
                  <a:lnTo>
                    <a:pt x="511431" y="414869"/>
                  </a:lnTo>
                  <a:lnTo>
                    <a:pt x="531355" y="372970"/>
                  </a:lnTo>
                  <a:lnTo>
                    <a:pt x="543871" y="327491"/>
                  </a:lnTo>
                  <a:lnTo>
                    <a:pt x="548213" y="279198"/>
                  </a:lnTo>
                  <a:lnTo>
                    <a:pt x="543871" y="230904"/>
                  </a:lnTo>
                  <a:lnTo>
                    <a:pt x="531355" y="185425"/>
                  </a:lnTo>
                  <a:lnTo>
                    <a:pt x="511431" y="143525"/>
                  </a:lnTo>
                  <a:lnTo>
                    <a:pt x="484864" y="105970"/>
                  </a:lnTo>
                  <a:lnTo>
                    <a:pt x="452421" y="73527"/>
                  </a:lnTo>
                  <a:lnTo>
                    <a:pt x="414867" y="46961"/>
                  </a:lnTo>
                  <a:lnTo>
                    <a:pt x="372967" y="27037"/>
                  </a:lnTo>
                  <a:lnTo>
                    <a:pt x="327488" y="14521"/>
                  </a:lnTo>
                  <a:lnTo>
                    <a:pt x="279195" y="10179"/>
                  </a:lnTo>
                  <a:lnTo>
                    <a:pt x="350829" y="10179"/>
                  </a:lnTo>
                  <a:lnTo>
                    <a:pt x="407394" y="31210"/>
                  </a:lnTo>
                  <a:lnTo>
                    <a:pt x="443979" y="53940"/>
                  </a:lnTo>
                  <a:lnTo>
                    <a:pt x="476525" y="81868"/>
                  </a:lnTo>
                  <a:lnTo>
                    <a:pt x="504452" y="114414"/>
                  </a:lnTo>
                  <a:lnTo>
                    <a:pt x="527181" y="151000"/>
                  </a:lnTo>
                  <a:lnTo>
                    <a:pt x="544134" y="191045"/>
                  </a:lnTo>
                  <a:lnTo>
                    <a:pt x="554730" y="233971"/>
                  </a:lnTo>
                  <a:lnTo>
                    <a:pt x="558391" y="279198"/>
                  </a:lnTo>
                  <a:lnTo>
                    <a:pt x="554730" y="324425"/>
                  </a:lnTo>
                  <a:lnTo>
                    <a:pt x="544134" y="367351"/>
                  </a:lnTo>
                  <a:lnTo>
                    <a:pt x="527181" y="407395"/>
                  </a:lnTo>
                  <a:lnTo>
                    <a:pt x="504452" y="443979"/>
                  </a:lnTo>
                  <a:lnTo>
                    <a:pt x="476524" y="476525"/>
                  </a:lnTo>
                  <a:lnTo>
                    <a:pt x="443979" y="504451"/>
                  </a:lnTo>
                  <a:lnTo>
                    <a:pt x="407394" y="527181"/>
                  </a:lnTo>
                  <a:lnTo>
                    <a:pt x="367349" y="544133"/>
                  </a:lnTo>
                  <a:lnTo>
                    <a:pt x="350817" y="5482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454070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199539" y="4353441"/>
            <a:ext cx="478155" cy="481965"/>
            <a:chOff x="3068734" y="2890586"/>
            <a:chExt cx="478155" cy="481965"/>
          </a:xfrm>
        </p:grpSpPr>
        <p:sp>
          <p:nvSpPr>
            <p:cNvPr id="62" name="object 62"/>
            <p:cNvSpPr/>
            <p:nvPr/>
          </p:nvSpPr>
          <p:spPr>
            <a:xfrm>
              <a:off x="3070644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D0F2C7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3" name="object 63"/>
            <p:cNvSpPr/>
            <p:nvPr/>
          </p:nvSpPr>
          <p:spPr>
            <a:xfrm>
              <a:off x="3068734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280103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066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045941" y="4353441"/>
            <a:ext cx="478155" cy="481965"/>
            <a:chOff x="4915137" y="2890586"/>
            <a:chExt cx="478155" cy="481965"/>
          </a:xfrm>
        </p:grpSpPr>
        <p:sp>
          <p:nvSpPr>
            <p:cNvPr id="66" name="object 66"/>
            <p:cNvSpPr/>
            <p:nvPr/>
          </p:nvSpPr>
          <p:spPr>
            <a:xfrm>
              <a:off x="4917047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B5E3F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7" name="object 67"/>
            <p:cNvSpPr/>
            <p:nvPr/>
          </p:nvSpPr>
          <p:spPr>
            <a:xfrm>
              <a:off x="4915137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5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126505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066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885937" y="4353441"/>
            <a:ext cx="478155" cy="481965"/>
            <a:chOff x="6755132" y="2890586"/>
            <a:chExt cx="478155" cy="481965"/>
          </a:xfrm>
        </p:grpSpPr>
        <p:sp>
          <p:nvSpPr>
            <p:cNvPr id="70" name="object 70"/>
            <p:cNvSpPr/>
            <p:nvPr/>
          </p:nvSpPr>
          <p:spPr>
            <a:xfrm>
              <a:off x="6757042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A694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1" name="object 71"/>
            <p:cNvSpPr/>
            <p:nvPr/>
          </p:nvSpPr>
          <p:spPr>
            <a:xfrm>
              <a:off x="6755132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966499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723719" y="4353441"/>
            <a:ext cx="478155" cy="481965"/>
            <a:chOff x="8592915" y="2890586"/>
            <a:chExt cx="478155" cy="481965"/>
          </a:xfrm>
        </p:grpSpPr>
        <p:sp>
          <p:nvSpPr>
            <p:cNvPr id="74" name="object 74"/>
            <p:cNvSpPr/>
            <p:nvPr/>
          </p:nvSpPr>
          <p:spPr>
            <a:xfrm>
              <a:off x="8594826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89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DED6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5" name="object 75"/>
            <p:cNvSpPr/>
            <p:nvPr/>
          </p:nvSpPr>
          <p:spPr>
            <a:xfrm>
              <a:off x="8592915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8804287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23786" y="6870854"/>
            <a:ext cx="375032" cy="4229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Emotions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89080" y="7795713"/>
            <a:ext cx="153888" cy="388620"/>
          </a:xfrm>
          <a:prstGeom prst="rect">
            <a:avLst/>
          </a:prstGeom>
        </p:spPr>
        <p:txBody>
          <a:bodyPr vert="vert270" wrap="square" lIns="0" tIns="14605" rIns="0" bIns="0" rtlCol="0">
            <a:spAutoFit/>
          </a:bodyPr>
          <a:lstStyle/>
          <a:p>
            <a:pPr marL="12701" marR="5081" indent="20322">
              <a:lnSpc>
                <a:spcPts val="591"/>
              </a:lnSpc>
              <a:spcBef>
                <a:spcPts val="115"/>
              </a:spcBef>
            </a:pPr>
            <a:r>
              <a:rPr sz="600" b="1" dirty="0">
                <a:latin typeface="Trebuchet MS"/>
                <a:cs typeface="Trebuchet MS"/>
              </a:rPr>
              <a:t>Possible  Solutions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3786" y="4295921"/>
            <a:ext cx="96052" cy="5632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User Actions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23786" y="5098658"/>
            <a:ext cx="96052" cy="555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Touchpoints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23786" y="5930204"/>
            <a:ext cx="96052" cy="4908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Pain points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129631" y="3146504"/>
            <a:ext cx="2500630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Describe the persona's journey in the first 3 rows, using one  sticky note per action. "User actions" pertain to activities;  "touchpoints" are interaction points like a website or email;  and "pain points" refer to frustrations, errors and bottlenecks.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081810" y="3146532"/>
            <a:ext cx="2019934" cy="61420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In the "emotions" row, move the dots up or down  the colored spectrum to visually show how the  persona's emotional experience rises and falls  throughout the journey. Positive peaks = delight,  while sudden drops = frustration.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564976" y="3146535"/>
            <a:ext cx="1212215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In the final row, brainstorm  possible solutions or areas of  opportunity to improve the  persona's experience.</a:t>
            </a:r>
            <a:endParaRPr sz="649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8057929" y="915670"/>
            <a:ext cx="1014094" cy="532130"/>
            <a:chOff x="8774489" y="1138969"/>
            <a:chExt cx="1014094" cy="532130"/>
          </a:xfrm>
        </p:grpSpPr>
        <p:sp>
          <p:nvSpPr>
            <p:cNvPr id="86" name="object 86"/>
            <p:cNvSpPr/>
            <p:nvPr/>
          </p:nvSpPr>
          <p:spPr>
            <a:xfrm>
              <a:off x="8956321" y="132080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50</a:t>
              </a:r>
              <a:endParaRPr sz="2000"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8774489" y="113896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88" name="object 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7366" y="1229457"/>
              <a:ext cx="108584" cy="165592"/>
            </a:xfrm>
            <a:prstGeom prst="rect">
              <a:avLst/>
            </a:prstGeom>
          </p:spPr>
        </p:pic>
      </p:grpSp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id="{1E5E4243-8530-AC60-AD71-6C60BD31D8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FD6A496-C14D-4DE5-0920-1CC7BD564C9F}"/>
              </a:ext>
            </a:extLst>
          </p:cNvPr>
          <p:cNvSpPr txBox="1"/>
          <p:nvPr/>
        </p:nvSpPr>
        <p:spPr>
          <a:xfrm>
            <a:off x="703395" y="4510164"/>
            <a:ext cx="2236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dirty="0" err="1"/>
              <a:t>Memulai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endParaRPr lang="en-ID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F60A275-038F-3F96-D8F0-81735C303E72}"/>
              </a:ext>
            </a:extLst>
          </p:cNvPr>
          <p:cNvSpPr txBox="1"/>
          <p:nvPr/>
        </p:nvSpPr>
        <p:spPr>
          <a:xfrm>
            <a:off x="2457046" y="4338366"/>
            <a:ext cx="1886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/>
              <a:t>Tutorial </a:t>
            </a:r>
            <a:r>
              <a:rPr lang="en-ID" sz="1600" dirty="0" err="1"/>
              <a:t>Aplikasi</a:t>
            </a:r>
            <a:endParaRPr lang="en-ID" sz="1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DA4A267-94E5-AD5C-92A8-7529EEB82D21}"/>
              </a:ext>
            </a:extLst>
          </p:cNvPr>
          <p:cNvSpPr txBox="1"/>
          <p:nvPr/>
        </p:nvSpPr>
        <p:spPr>
          <a:xfrm>
            <a:off x="4197500" y="4437258"/>
            <a:ext cx="2272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/>
              <a:t>Login/</a:t>
            </a:r>
            <a:r>
              <a:rPr lang="en-ID" dirty="0" err="1"/>
              <a:t>Registrasi</a:t>
            </a:r>
            <a:r>
              <a:rPr lang="en-ID" dirty="0"/>
              <a:t> </a:t>
            </a:r>
            <a:r>
              <a:rPr lang="en-ID" dirty="0" err="1"/>
              <a:t>Aplikasi</a:t>
            </a:r>
            <a:endParaRPr lang="en-ID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6A41E69-03A0-2EA0-59A7-83ABB89D8653}"/>
              </a:ext>
            </a:extLst>
          </p:cNvPr>
          <p:cNvSpPr txBox="1"/>
          <p:nvPr/>
        </p:nvSpPr>
        <p:spPr>
          <a:xfrm>
            <a:off x="6347451" y="4321632"/>
            <a:ext cx="1682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 err="1"/>
              <a:t>Memilih</a:t>
            </a:r>
            <a:r>
              <a:rPr lang="en-ID" sz="1600" dirty="0"/>
              <a:t> menu </a:t>
            </a:r>
            <a:r>
              <a:rPr lang="en-ID" sz="1600" dirty="0" err="1"/>
              <a:t>bakat</a:t>
            </a:r>
            <a:endParaRPr lang="en-ID" sz="16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3A5939-333E-8DEF-99A5-36A6335F355C}"/>
              </a:ext>
            </a:extLst>
          </p:cNvPr>
          <p:cNvSpPr txBox="1"/>
          <p:nvPr/>
        </p:nvSpPr>
        <p:spPr>
          <a:xfrm>
            <a:off x="7976393" y="4380537"/>
            <a:ext cx="179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/>
              <a:t>Monitor </a:t>
            </a:r>
            <a:r>
              <a:rPr lang="en-ID" dirty="0" err="1"/>
              <a:t>bakat</a:t>
            </a:r>
            <a:r>
              <a:rPr lang="en-ID" dirty="0"/>
              <a:t> </a:t>
            </a:r>
            <a:r>
              <a:rPr lang="en-ID" dirty="0" err="1"/>
              <a:t>potensi</a:t>
            </a:r>
            <a:endParaRPr lang="en-ID" dirty="0"/>
          </a:p>
          <a:p>
            <a:pPr algn="ctr"/>
            <a:r>
              <a:rPr lang="en-ID" dirty="0"/>
              <a:t>            </a:t>
            </a:r>
            <a:r>
              <a:rPr lang="en-ID" dirty="0" err="1"/>
              <a:t>Diri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13E41F-3D60-CFE6-CF47-6C87E1FB3FAD}"/>
              </a:ext>
            </a:extLst>
          </p:cNvPr>
          <p:cNvSpPr txBox="1"/>
          <p:nvPr/>
        </p:nvSpPr>
        <p:spPr>
          <a:xfrm>
            <a:off x="974021" y="5070187"/>
            <a:ext cx="2433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/>
              <a:t>Klik</a:t>
            </a:r>
            <a:r>
              <a:rPr lang="en-ID" sz="1600" dirty="0"/>
              <a:t> </a:t>
            </a:r>
            <a:r>
              <a:rPr lang="en-ID" sz="1600" dirty="0" err="1"/>
              <a:t>Aplikasi</a:t>
            </a:r>
            <a:endParaRPr lang="en-ID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04994F-61AC-23F6-94EC-E24DA7F8BEBA}"/>
              </a:ext>
            </a:extLst>
          </p:cNvPr>
          <p:cNvSpPr txBox="1"/>
          <p:nvPr/>
        </p:nvSpPr>
        <p:spPr>
          <a:xfrm>
            <a:off x="2745797" y="4975002"/>
            <a:ext cx="2179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/>
              <a:t>Skip" Tutorial</a:t>
            </a:r>
            <a:endParaRPr lang="en-ID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587AB49-88EF-150B-6AA8-E0465731B095}"/>
              </a:ext>
            </a:extLst>
          </p:cNvPr>
          <p:cNvSpPr txBox="1"/>
          <p:nvPr/>
        </p:nvSpPr>
        <p:spPr>
          <a:xfrm>
            <a:off x="4621043" y="4858175"/>
            <a:ext cx="1866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Klik Login, isi username</a:t>
            </a:r>
          </a:p>
          <a:p>
            <a:r>
              <a:rPr lang="nl-NL" dirty="0"/>
              <a:t>Passsword</a:t>
            </a:r>
            <a:endParaRPr lang="en-ID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131B2F-EC3F-0D56-02B9-9259A114062A}"/>
              </a:ext>
            </a:extLst>
          </p:cNvPr>
          <p:cNvSpPr txBox="1"/>
          <p:nvPr/>
        </p:nvSpPr>
        <p:spPr>
          <a:xfrm>
            <a:off x="6284439" y="4952885"/>
            <a:ext cx="1965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Ada berbagai menu</a:t>
            </a:r>
            <a:endParaRPr lang="en-ID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4EE53AB-63C8-471B-E8DF-A10AC17F9EE7}"/>
              </a:ext>
            </a:extLst>
          </p:cNvPr>
          <p:cNvSpPr txBox="1"/>
          <p:nvPr/>
        </p:nvSpPr>
        <p:spPr>
          <a:xfrm>
            <a:off x="8057240" y="4940827"/>
            <a:ext cx="17980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400" dirty="0"/>
              <a:t>Hasil dari Pembelajaran</a:t>
            </a:r>
          </a:p>
          <a:p>
            <a:r>
              <a:rPr lang="sv-SE" sz="1400" dirty="0"/>
              <a:t>minat bakat</a:t>
            </a:r>
            <a:endParaRPr lang="en-ID" sz="1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9CE6256-F806-27A8-9144-355CA764546A}"/>
              </a:ext>
            </a:extLst>
          </p:cNvPr>
          <p:cNvSpPr txBox="1"/>
          <p:nvPr/>
        </p:nvSpPr>
        <p:spPr>
          <a:xfrm>
            <a:off x="8079782" y="5787120"/>
            <a:ext cx="19335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200" dirty="0"/>
              <a:t>Hasil akan keluar jika</a:t>
            </a:r>
          </a:p>
          <a:p>
            <a:r>
              <a:rPr lang="sv-SE" sz="1200" dirty="0"/>
              <a:t>sudah belajar dan </a:t>
            </a:r>
          </a:p>
          <a:p>
            <a:r>
              <a:rPr lang="sv-SE" sz="1200" dirty="0"/>
              <a:t>mengerjakan dengan </a:t>
            </a:r>
          </a:p>
          <a:p>
            <a:r>
              <a:rPr lang="sv-SE" sz="1200" dirty="0"/>
              <a:t>waktu yang ditentukan</a:t>
            </a:r>
            <a:endParaRPr lang="en-ID" sz="1200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72995A0-162F-A7E9-0830-436D437B581D}"/>
              </a:ext>
            </a:extLst>
          </p:cNvPr>
          <p:cNvSpPr/>
          <p:nvPr/>
        </p:nvSpPr>
        <p:spPr>
          <a:xfrm flipH="1" flipV="1">
            <a:off x="1357055" y="6580131"/>
            <a:ext cx="7659102" cy="555720"/>
          </a:xfrm>
          <a:custGeom>
            <a:avLst/>
            <a:gdLst>
              <a:gd name="connsiteX0" fmla="*/ 0 w 7445828"/>
              <a:gd name="connsiteY0" fmla="*/ 374441 h 403470"/>
              <a:gd name="connsiteX1" fmla="*/ 1872343 w 7445828"/>
              <a:gd name="connsiteY1" fmla="*/ 127698 h 403470"/>
              <a:gd name="connsiteX2" fmla="*/ 4586514 w 7445828"/>
              <a:gd name="connsiteY2" fmla="*/ 11584 h 403470"/>
              <a:gd name="connsiteX3" fmla="*/ 5588000 w 7445828"/>
              <a:gd name="connsiteY3" fmla="*/ 403470 h 403470"/>
              <a:gd name="connsiteX4" fmla="*/ 7445828 w 7445828"/>
              <a:gd name="connsiteY4" fmla="*/ 11584 h 40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5828" h="403470">
                <a:moveTo>
                  <a:pt x="0" y="374441"/>
                </a:moveTo>
                <a:cubicBezTo>
                  <a:pt x="553962" y="281307"/>
                  <a:pt x="1107924" y="188174"/>
                  <a:pt x="1872343" y="127698"/>
                </a:cubicBezTo>
                <a:cubicBezTo>
                  <a:pt x="2636762" y="67222"/>
                  <a:pt x="3967238" y="-34378"/>
                  <a:pt x="4586514" y="11584"/>
                </a:cubicBezTo>
                <a:cubicBezTo>
                  <a:pt x="5205790" y="57546"/>
                  <a:pt x="5111448" y="403470"/>
                  <a:pt x="5588000" y="403470"/>
                </a:cubicBezTo>
                <a:cubicBezTo>
                  <a:pt x="6064552" y="403470"/>
                  <a:pt x="7085390" y="81736"/>
                  <a:pt x="7445828" y="1158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DB8DF8-3113-B297-14E2-608D43C3F2EF}"/>
              </a:ext>
            </a:extLst>
          </p:cNvPr>
          <p:cNvSpPr txBox="1"/>
          <p:nvPr/>
        </p:nvSpPr>
        <p:spPr>
          <a:xfrm>
            <a:off x="1083032" y="5865366"/>
            <a:ext cx="2433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/>
              <a:t>2x kali </a:t>
            </a:r>
            <a:r>
              <a:rPr lang="en-ID" sz="1600" dirty="0" err="1"/>
              <a:t>klik</a:t>
            </a:r>
            <a:endParaRPr lang="en-ID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B9CCA81-E294-4B15-56DC-14810AE8D870}"/>
              </a:ext>
            </a:extLst>
          </p:cNvPr>
          <p:cNvSpPr txBox="1"/>
          <p:nvPr/>
        </p:nvSpPr>
        <p:spPr>
          <a:xfrm>
            <a:off x="6254192" y="5894862"/>
            <a:ext cx="2557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400" dirty="0"/>
              <a:t>Hanya dapat memilih</a:t>
            </a:r>
          </a:p>
          <a:p>
            <a:r>
              <a:rPr lang="nn-NO" sz="1400" dirty="0"/>
              <a:t>menu yang tersedia saja</a:t>
            </a:r>
            <a:endParaRPr lang="en-ID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D9B11E8-0313-7163-D01B-E009C9B89272}"/>
              </a:ext>
            </a:extLst>
          </p:cNvPr>
          <p:cNvSpPr txBox="1"/>
          <p:nvPr/>
        </p:nvSpPr>
        <p:spPr>
          <a:xfrm>
            <a:off x="4397993" y="5969917"/>
            <a:ext cx="2557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400" dirty="0"/>
              <a:t>Untuk login masuk </a:t>
            </a:r>
            <a:endParaRPr lang="en-ID" sz="14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408DC76-A922-2017-B577-E4A603679DE4}"/>
              </a:ext>
            </a:extLst>
          </p:cNvPr>
          <p:cNvSpPr txBox="1"/>
          <p:nvPr/>
        </p:nvSpPr>
        <p:spPr>
          <a:xfrm>
            <a:off x="2654266" y="5955652"/>
            <a:ext cx="2557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/>
              <a:t>2x kkil skip dan mulai</a:t>
            </a:r>
            <a:endParaRPr lang="en-ID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4020" y="777240"/>
            <a:ext cx="2152650" cy="2409825"/>
            <a:chOff x="1204019" y="777240"/>
            <a:chExt cx="2152650" cy="2409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019" y="777240"/>
              <a:ext cx="2152649" cy="2409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81563" y="1235011"/>
              <a:ext cx="1306195" cy="1607185"/>
            </a:xfrm>
            <a:custGeom>
              <a:avLst/>
              <a:gdLst/>
              <a:ahLst/>
              <a:cxnLst/>
              <a:rect l="l" t="t" r="r" b="b"/>
              <a:pathLst>
                <a:path w="1306195" h="1607185">
                  <a:moveTo>
                    <a:pt x="1079672" y="1606590"/>
                  </a:moveTo>
                  <a:lnTo>
                    <a:pt x="0" y="1436465"/>
                  </a:lnTo>
                  <a:lnTo>
                    <a:pt x="226345" y="0"/>
                  </a:lnTo>
                  <a:lnTo>
                    <a:pt x="1306018" y="170125"/>
                  </a:lnTo>
                  <a:lnTo>
                    <a:pt x="1079672" y="1606590"/>
                  </a:lnTo>
                  <a:close/>
                </a:path>
              </a:pathLst>
            </a:custGeom>
            <a:solidFill>
              <a:srgbClr val="85C4C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5" name="object 5"/>
          <p:cNvSpPr txBox="1"/>
          <p:nvPr/>
        </p:nvSpPr>
        <p:spPr>
          <a:xfrm rot="480000">
            <a:off x="2159431" y="1735516"/>
            <a:ext cx="102987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262" baseline="4629" dirty="0">
                <a:latin typeface="Tahoma"/>
                <a:cs typeface="Tahoma"/>
              </a:rPr>
              <a:t>P</a:t>
            </a:r>
            <a:r>
              <a:rPr sz="1799" spc="121" baseline="4629" dirty="0">
                <a:latin typeface="Tahoma"/>
                <a:cs typeface="Tahoma"/>
              </a:rPr>
              <a:t>L</a:t>
            </a:r>
            <a:r>
              <a:rPr sz="1799" spc="172" baseline="4629" dirty="0">
                <a:latin typeface="Tahoma"/>
                <a:cs typeface="Tahoma"/>
              </a:rPr>
              <a:t>AC</a:t>
            </a:r>
            <a:r>
              <a:rPr sz="1799" spc="187" baseline="2314" dirty="0">
                <a:latin typeface="Tahoma"/>
                <a:cs typeface="Tahoma"/>
              </a:rPr>
              <a:t>E</a:t>
            </a:r>
            <a:r>
              <a:rPr sz="1799" spc="-126" baseline="2314" dirty="0">
                <a:latin typeface="Tahoma"/>
                <a:cs typeface="Tahoma"/>
              </a:rPr>
              <a:t> </a:t>
            </a:r>
            <a:r>
              <a:rPr sz="1799" spc="66" baseline="2314" dirty="0">
                <a:latin typeface="Tahoma"/>
                <a:cs typeface="Tahoma"/>
              </a:rPr>
              <a:t>Y</a:t>
            </a:r>
            <a:r>
              <a:rPr sz="1799" spc="194" baseline="2314" dirty="0">
                <a:latin typeface="Tahoma"/>
                <a:cs typeface="Tahoma"/>
              </a:rPr>
              <a:t>O</a:t>
            </a:r>
            <a:r>
              <a:rPr sz="1201" spc="136" dirty="0">
                <a:latin typeface="Tahoma"/>
                <a:cs typeface="Tahoma"/>
              </a:rPr>
              <a:t>U</a:t>
            </a:r>
            <a:r>
              <a:rPr sz="1201" spc="121" dirty="0">
                <a:latin typeface="Tahoma"/>
                <a:cs typeface="Tahoma"/>
              </a:rPr>
              <a:t>R</a:t>
            </a:r>
            <a:endParaRPr sz="1201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 rot="480000">
            <a:off x="2342126" y="1942522"/>
            <a:ext cx="59945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164" baseline="2314" dirty="0">
                <a:latin typeface="Tahoma"/>
                <a:cs typeface="Tahoma"/>
              </a:rPr>
              <a:t>PHO</a:t>
            </a:r>
            <a:r>
              <a:rPr sz="1201" spc="110" dirty="0">
                <a:latin typeface="Tahoma"/>
                <a:cs typeface="Tahoma"/>
              </a:rPr>
              <a:t>TO</a:t>
            </a:r>
            <a:endParaRPr sz="1201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 rot="480000">
            <a:off x="2375766" y="2149508"/>
            <a:ext cx="46689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210" baseline="2314" dirty="0">
                <a:latin typeface="Tahoma"/>
                <a:cs typeface="Tahoma"/>
              </a:rPr>
              <a:t>H</a:t>
            </a:r>
            <a:r>
              <a:rPr sz="1799" spc="149" baseline="2314" dirty="0">
                <a:latin typeface="Tahoma"/>
                <a:cs typeface="Tahoma"/>
              </a:rPr>
              <a:t>E</a:t>
            </a:r>
            <a:r>
              <a:rPr sz="1201" spc="94" dirty="0">
                <a:latin typeface="Tahoma"/>
                <a:cs typeface="Tahoma"/>
              </a:rPr>
              <a:t>R</a:t>
            </a:r>
            <a:r>
              <a:rPr sz="1201" spc="125" dirty="0">
                <a:latin typeface="Tahoma"/>
                <a:cs typeface="Tahoma"/>
              </a:rPr>
              <a:t>E</a:t>
            </a:r>
            <a:endParaRPr sz="1201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47961" y="871887"/>
            <a:ext cx="3396615" cy="12182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6040"/>
              </a:lnSpc>
              <a:spcBef>
                <a:spcPts val="100"/>
              </a:spcBef>
            </a:pPr>
            <a:r>
              <a:rPr sz="5099" b="1" spc="91" dirty="0">
                <a:latin typeface="Tahoma"/>
                <a:cs typeface="Tahoma"/>
              </a:rPr>
              <a:t>Hello</a:t>
            </a:r>
            <a:endParaRPr sz="5099">
              <a:latin typeface="Tahoma"/>
              <a:cs typeface="Tahoma"/>
            </a:endParaRPr>
          </a:p>
          <a:p>
            <a:pPr marL="97797">
              <a:lnSpc>
                <a:spcPts val="3400"/>
              </a:lnSpc>
            </a:pPr>
            <a:r>
              <a:rPr sz="2900" spc="-179" dirty="0">
                <a:latin typeface="Verdana"/>
                <a:cs typeface="Verdana"/>
              </a:rPr>
              <a:t>T</a:t>
            </a:r>
            <a:r>
              <a:rPr sz="2900" spc="-49" dirty="0">
                <a:latin typeface="Verdana"/>
                <a:cs typeface="Verdana"/>
              </a:rPr>
              <a:t>h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1" dirty="0">
                <a:latin typeface="Verdana"/>
                <a:cs typeface="Verdana"/>
              </a:rPr>
              <a:t>s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1" dirty="0">
                <a:latin typeface="Verdana"/>
                <a:cs typeface="Verdana"/>
              </a:rPr>
              <a:t>s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110" dirty="0">
                <a:latin typeface="Verdana"/>
                <a:cs typeface="Verdana"/>
              </a:rPr>
              <a:t>m</a:t>
            </a:r>
            <a:r>
              <a:rPr sz="2900" spc="-245" dirty="0">
                <a:latin typeface="Verdana"/>
                <a:cs typeface="Verdana"/>
              </a:rPr>
              <a:t>y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6" dirty="0">
                <a:latin typeface="Verdana"/>
                <a:cs typeface="Verdana"/>
              </a:rPr>
              <a:t>U</a:t>
            </a:r>
            <a:r>
              <a:rPr sz="2900" spc="-306" dirty="0">
                <a:latin typeface="Verdana"/>
                <a:cs typeface="Verdana"/>
              </a:rPr>
              <a:t>X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110" dirty="0">
                <a:latin typeface="Verdana"/>
                <a:cs typeface="Verdana"/>
              </a:rPr>
              <a:t>D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5" dirty="0">
                <a:latin typeface="Verdana"/>
                <a:cs typeface="Verdana"/>
              </a:rPr>
              <a:t>a</a:t>
            </a:r>
            <a:r>
              <a:rPr sz="2900" spc="-49" dirty="0">
                <a:latin typeface="Verdana"/>
                <a:cs typeface="Verdana"/>
              </a:rPr>
              <a:t>r</a:t>
            </a:r>
            <a:r>
              <a:rPr sz="2900" spc="-245" dirty="0">
                <a:latin typeface="Verdana"/>
                <a:cs typeface="Verdana"/>
              </a:rPr>
              <a:t>y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43000" y="3424022"/>
            <a:ext cx="7266138" cy="228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401" dirty="0">
                <a:latin typeface="Verdana"/>
                <a:cs typeface="Verdana"/>
              </a:rPr>
              <a:t>Tell me about your personality and ability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0D6B4-955B-BD67-5AA1-2256036BB8AA}"/>
              </a:ext>
            </a:extLst>
          </p:cNvPr>
          <p:cNvSpPr txBox="1"/>
          <p:nvPr/>
        </p:nvSpPr>
        <p:spPr>
          <a:xfrm>
            <a:off x="1174229" y="3983409"/>
            <a:ext cx="7893571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D" dirty="0"/>
              <a:t>	Halo, </a:t>
            </a:r>
            <a:r>
              <a:rPr lang="en-ID" dirty="0" err="1"/>
              <a:t>saya</a:t>
            </a:r>
            <a:r>
              <a:rPr lang="en-ID" dirty="0"/>
              <a:t> Ismail Wahyu </a:t>
            </a:r>
            <a:r>
              <a:rPr lang="en-ID" dirty="0" err="1"/>
              <a:t>Fadilah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dipanggil</a:t>
            </a:r>
            <a:r>
              <a:rPr lang="en-ID" dirty="0"/>
              <a:t> </a:t>
            </a:r>
            <a:r>
              <a:rPr lang="en-ID" dirty="0" err="1"/>
              <a:t>Fadilah</a:t>
            </a:r>
            <a:r>
              <a:rPr lang="en-ID" dirty="0"/>
              <a:t>. Saya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Program </a:t>
            </a:r>
            <a:r>
              <a:rPr lang="en-ID" dirty="0" err="1"/>
              <a:t>Sarjana</a:t>
            </a:r>
            <a:r>
              <a:rPr lang="en-ID" dirty="0"/>
              <a:t> Sastra 1 Teknik </a:t>
            </a:r>
            <a:r>
              <a:rPr lang="en-ID" dirty="0" err="1"/>
              <a:t>Informatika</a:t>
            </a:r>
            <a:r>
              <a:rPr lang="en-ID" dirty="0"/>
              <a:t> di Universitas Muhammadiyah Malang </a:t>
            </a:r>
            <a:r>
              <a:rPr lang="en-ID" dirty="0" err="1"/>
              <a:t>dengan</a:t>
            </a:r>
            <a:r>
              <a:rPr lang="en-ID" dirty="0"/>
              <a:t> NIM 202010370311339. </a:t>
            </a:r>
          </a:p>
          <a:p>
            <a:pPr algn="just"/>
            <a:r>
              <a:rPr lang="en-ID" dirty="0"/>
              <a:t>	Saya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yang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perancangan</a:t>
            </a:r>
            <a:r>
              <a:rPr lang="en-ID" dirty="0"/>
              <a:t> model, </a:t>
            </a:r>
            <a:r>
              <a:rPr lang="en-ID" dirty="0" err="1"/>
              <a:t>khususnya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(UX). Saya </a:t>
            </a:r>
            <a:r>
              <a:rPr lang="en-ID" dirty="0" err="1"/>
              <a:t>percaya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UX </a:t>
            </a:r>
            <a:r>
              <a:rPr lang="en-ID" dirty="0" err="1"/>
              <a:t>memegang</a:t>
            </a:r>
            <a:r>
              <a:rPr lang="en-ID" dirty="0"/>
              <a:t> </a:t>
            </a:r>
            <a:r>
              <a:rPr lang="en-ID" dirty="0" err="1"/>
              <a:t>peranan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fungsional</a:t>
            </a:r>
            <a:r>
              <a:rPr lang="en-ID" dirty="0"/>
              <a:t>, </a:t>
            </a:r>
            <a:r>
              <a:rPr lang="en-ID" dirty="0" err="1"/>
              <a:t>efisien</a:t>
            </a:r>
            <a:r>
              <a:rPr lang="en-ID" dirty="0"/>
              <a:t>, dan </a:t>
            </a:r>
            <a:r>
              <a:rPr lang="en-ID" dirty="0" err="1"/>
              <a:t>memuaskan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. </a:t>
            </a:r>
          </a:p>
          <a:p>
            <a:pPr algn="just"/>
            <a:r>
              <a:rPr lang="en-ID" dirty="0"/>
              <a:t>	Saya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berusaha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memperdalam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 dan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UX journey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di </a:t>
            </a:r>
            <a:r>
              <a:rPr lang="en-ID" dirty="0" err="1"/>
              <a:t>kampus</a:t>
            </a:r>
            <a:r>
              <a:rPr lang="en-ID" dirty="0"/>
              <a:t> dan juga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kegiatan-kegiatan</a:t>
            </a:r>
            <a:r>
              <a:rPr lang="en-ID" dirty="0"/>
              <a:t> di </a:t>
            </a:r>
            <a:r>
              <a:rPr lang="en-ID" dirty="0" err="1"/>
              <a:t>luar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. Saya sangat </a:t>
            </a:r>
            <a:r>
              <a:rPr lang="en-ID" dirty="0" err="1"/>
              <a:t>antusias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berkontribusi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 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0B5A210-7AE6-10BA-C907-CA01BF2A5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186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0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0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339250" y="2420646"/>
            <a:ext cx="7728550" cy="1367040"/>
          </a:xfrm>
          <a:prstGeom prst="rect">
            <a:avLst/>
          </a:prstGeom>
        </p:spPr>
        <p:txBody>
          <a:bodyPr vert="horz" wrap="square" lIns="0" tIns="134619" rIns="0" bIns="0" rtlCol="0">
            <a:spAutoFit/>
          </a:bodyPr>
          <a:lstStyle/>
          <a:p>
            <a:pPr marL="12701" marR="5081">
              <a:lnSpc>
                <a:spcPts val="4801"/>
              </a:lnSpc>
              <a:spcBef>
                <a:spcPts val="1059"/>
              </a:spcBef>
            </a:pP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Usability rules the Web. 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If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customers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can't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find a product,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they 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will not buy it.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67600" y="3688941"/>
            <a:ext cx="226504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spc="9" dirty="0">
                <a:latin typeface="Tahoma"/>
                <a:cs typeface="Tahoma"/>
              </a:rPr>
              <a:t>Jakob</a:t>
            </a:r>
            <a:r>
              <a:rPr sz="1200" spc="-200" dirty="0">
                <a:latin typeface="Tahoma"/>
                <a:cs typeface="Tahoma"/>
              </a:rPr>
              <a:t> </a:t>
            </a:r>
            <a:r>
              <a:rPr sz="1200" spc="110" dirty="0">
                <a:latin typeface="Tahoma"/>
                <a:cs typeface="Tahoma"/>
              </a:rPr>
              <a:t>Nielsen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4FBA0D-E552-F980-2DFE-45B5A54FBF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87986"/>
            <a:ext cx="537527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User Scenario and Stories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2236" y="3209925"/>
            <a:ext cx="6751956" cy="4736466"/>
            <a:chOff x="442290" y="1946264"/>
            <a:chExt cx="6751955" cy="4736465"/>
          </a:xfrm>
        </p:grpSpPr>
        <p:sp>
          <p:nvSpPr>
            <p:cNvPr id="5" name="object 5"/>
            <p:cNvSpPr/>
            <p:nvPr/>
          </p:nvSpPr>
          <p:spPr>
            <a:xfrm>
              <a:off x="449759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442290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5" h="1557020">
                  <a:moveTo>
                    <a:pt x="2001634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34" y="1557020"/>
                  </a:lnTo>
                  <a:lnTo>
                    <a:pt x="2001634" y="1546174"/>
                  </a:lnTo>
                  <a:lnTo>
                    <a:pt x="2001634" y="1545590"/>
                  </a:lnTo>
                  <a:lnTo>
                    <a:pt x="2001634" y="11671"/>
                  </a:lnTo>
                  <a:lnTo>
                    <a:pt x="1990407" y="11671"/>
                  </a:lnTo>
                  <a:lnTo>
                    <a:pt x="1990407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34" y="11430"/>
                  </a:lnTo>
                  <a:lnTo>
                    <a:pt x="2001634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449759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2871869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2864396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74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871869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449759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2290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5" h="1557020">
                  <a:moveTo>
                    <a:pt x="2001634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34" y="1557020"/>
                  </a:lnTo>
                  <a:lnTo>
                    <a:pt x="2001634" y="1546186"/>
                  </a:lnTo>
                  <a:lnTo>
                    <a:pt x="2001634" y="1545590"/>
                  </a:lnTo>
                  <a:lnTo>
                    <a:pt x="2001634" y="11671"/>
                  </a:lnTo>
                  <a:lnTo>
                    <a:pt x="1990407" y="11671"/>
                  </a:lnTo>
                  <a:lnTo>
                    <a:pt x="1990407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34" y="11430"/>
                  </a:lnTo>
                  <a:lnTo>
                    <a:pt x="2001634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759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71869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5" name="object 15"/>
            <p:cNvSpPr/>
            <p:nvPr/>
          </p:nvSpPr>
          <p:spPr>
            <a:xfrm>
              <a:off x="2864396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86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71869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99213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1734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74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99213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0" name="object 20"/>
            <p:cNvSpPr/>
            <p:nvPr/>
          </p:nvSpPr>
          <p:spPr>
            <a:xfrm>
              <a:off x="5199213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1" name="object 21"/>
            <p:cNvSpPr/>
            <p:nvPr/>
          </p:nvSpPr>
          <p:spPr>
            <a:xfrm>
              <a:off x="5191734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86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2" name="object 22"/>
            <p:cNvSpPr/>
            <p:nvPr/>
          </p:nvSpPr>
          <p:spPr>
            <a:xfrm>
              <a:off x="5199213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3" name="object 23"/>
          <p:cNvSpPr/>
          <p:nvPr/>
        </p:nvSpPr>
        <p:spPr>
          <a:xfrm>
            <a:off x="7631263" y="5092519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4" name="object 24"/>
          <p:cNvSpPr/>
          <p:nvPr/>
        </p:nvSpPr>
        <p:spPr>
          <a:xfrm>
            <a:off x="7623787" y="3209937"/>
            <a:ext cx="2002155" cy="1557019"/>
          </a:xfrm>
          <a:custGeom>
            <a:avLst/>
            <a:gdLst/>
            <a:ahLst/>
            <a:cxnLst/>
            <a:rect l="l" t="t" r="r" b="b"/>
            <a:pathLst>
              <a:path w="2002154" h="1557020">
                <a:moveTo>
                  <a:pt x="2001647" y="0"/>
                </a:moveTo>
                <a:lnTo>
                  <a:pt x="0" y="0"/>
                </a:lnTo>
                <a:lnTo>
                  <a:pt x="0" y="11430"/>
                </a:lnTo>
                <a:lnTo>
                  <a:pt x="0" y="1545590"/>
                </a:lnTo>
                <a:lnTo>
                  <a:pt x="0" y="1557020"/>
                </a:lnTo>
                <a:lnTo>
                  <a:pt x="2001647" y="1557020"/>
                </a:lnTo>
                <a:lnTo>
                  <a:pt x="2001647" y="1546174"/>
                </a:lnTo>
                <a:lnTo>
                  <a:pt x="2001647" y="1545590"/>
                </a:lnTo>
                <a:lnTo>
                  <a:pt x="2001647" y="11671"/>
                </a:lnTo>
                <a:lnTo>
                  <a:pt x="1990420" y="11671"/>
                </a:lnTo>
                <a:lnTo>
                  <a:pt x="1990420" y="1545590"/>
                </a:lnTo>
                <a:lnTo>
                  <a:pt x="11671" y="1545590"/>
                </a:lnTo>
                <a:lnTo>
                  <a:pt x="11671" y="11430"/>
                </a:lnTo>
                <a:lnTo>
                  <a:pt x="2001647" y="11430"/>
                </a:lnTo>
                <a:lnTo>
                  <a:pt x="2001647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5" name="object 25"/>
          <p:cNvSpPr/>
          <p:nvPr/>
        </p:nvSpPr>
        <p:spPr>
          <a:xfrm>
            <a:off x="7631263" y="5400973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6" name="object 26"/>
          <p:cNvSpPr/>
          <p:nvPr/>
        </p:nvSpPr>
        <p:spPr>
          <a:xfrm>
            <a:off x="7631263" y="7629906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7" name="object 27"/>
          <p:cNvSpPr/>
          <p:nvPr/>
        </p:nvSpPr>
        <p:spPr>
          <a:xfrm>
            <a:off x="7623787" y="5747320"/>
            <a:ext cx="2002155" cy="1557019"/>
          </a:xfrm>
          <a:custGeom>
            <a:avLst/>
            <a:gdLst/>
            <a:ahLst/>
            <a:cxnLst/>
            <a:rect l="l" t="t" r="r" b="b"/>
            <a:pathLst>
              <a:path w="2002154" h="1557020">
                <a:moveTo>
                  <a:pt x="2001647" y="0"/>
                </a:moveTo>
                <a:lnTo>
                  <a:pt x="0" y="0"/>
                </a:lnTo>
                <a:lnTo>
                  <a:pt x="0" y="11430"/>
                </a:lnTo>
                <a:lnTo>
                  <a:pt x="0" y="1545590"/>
                </a:lnTo>
                <a:lnTo>
                  <a:pt x="0" y="1557020"/>
                </a:lnTo>
                <a:lnTo>
                  <a:pt x="2001647" y="1557020"/>
                </a:lnTo>
                <a:lnTo>
                  <a:pt x="2001647" y="1546186"/>
                </a:lnTo>
                <a:lnTo>
                  <a:pt x="2001647" y="1545590"/>
                </a:lnTo>
                <a:lnTo>
                  <a:pt x="2001647" y="11671"/>
                </a:lnTo>
                <a:lnTo>
                  <a:pt x="1990420" y="11671"/>
                </a:lnTo>
                <a:lnTo>
                  <a:pt x="1990420" y="1545590"/>
                </a:lnTo>
                <a:lnTo>
                  <a:pt x="11671" y="1545590"/>
                </a:lnTo>
                <a:lnTo>
                  <a:pt x="11671" y="11430"/>
                </a:lnTo>
                <a:lnTo>
                  <a:pt x="2001647" y="11430"/>
                </a:lnTo>
                <a:lnTo>
                  <a:pt x="2001647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8" name="object 28"/>
          <p:cNvSpPr/>
          <p:nvPr/>
        </p:nvSpPr>
        <p:spPr>
          <a:xfrm>
            <a:off x="7631263" y="7938361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29" name="object 29"/>
          <p:cNvGrpSpPr/>
          <p:nvPr/>
        </p:nvGrpSpPr>
        <p:grpSpPr>
          <a:xfrm>
            <a:off x="8053706" y="915670"/>
            <a:ext cx="1014094" cy="532130"/>
            <a:chOff x="8602735" y="1240106"/>
            <a:chExt cx="1014094" cy="532130"/>
          </a:xfrm>
        </p:grpSpPr>
        <p:sp>
          <p:nvSpPr>
            <p:cNvPr id="30" name="object 30"/>
            <p:cNvSpPr/>
            <p:nvPr/>
          </p:nvSpPr>
          <p:spPr>
            <a:xfrm>
              <a:off x="8784567" y="1421937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7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7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13</a:t>
              </a:r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8602735" y="124010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5612" y="1330593"/>
              <a:ext cx="108584" cy="165592"/>
            </a:xfrm>
            <a:prstGeom prst="rect">
              <a:avLst/>
            </a:prstGeom>
          </p:spPr>
        </p:pic>
      </p:grp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A1E710A-B27B-C590-78B7-867071DFD5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8FFC82-98D7-763D-3E81-6F9C017EF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0736" y="5685427"/>
            <a:ext cx="783207" cy="15169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F18DEA-5F50-A901-37CD-3741793BA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711" y="5705038"/>
            <a:ext cx="783207" cy="15169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856A06-2CD7-1B04-1376-7178A17D8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2095" y="5664859"/>
            <a:ext cx="783207" cy="155803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7EFB99-C462-C5F1-C704-6559CD15F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1580" y="3042870"/>
            <a:ext cx="853930" cy="16547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560737-C57F-6E79-134A-7184DD831A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7980" y="3045492"/>
            <a:ext cx="831850" cy="16489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6DFE98-F2C6-BEE4-7080-5E0EFA5001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9636" y="2998613"/>
            <a:ext cx="853930" cy="16547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D450528-9548-333D-D3BE-ECA53E0F6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606" y="3042869"/>
            <a:ext cx="853930" cy="16547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DA531C-9A28-E869-54CD-AD22B0550E48}"/>
              </a:ext>
            </a:extLst>
          </p:cNvPr>
          <p:cNvSpPr txBox="1"/>
          <p:nvPr/>
        </p:nvSpPr>
        <p:spPr>
          <a:xfrm>
            <a:off x="450272" y="4743150"/>
            <a:ext cx="2218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/>
              <a:t>Tutorial, Skip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728BF-9BCB-9524-1CD0-43F9D225EC04}"/>
              </a:ext>
            </a:extLst>
          </p:cNvPr>
          <p:cNvSpPr txBox="1"/>
          <p:nvPr/>
        </p:nvSpPr>
        <p:spPr>
          <a:xfrm>
            <a:off x="2874342" y="4835482"/>
            <a:ext cx="2218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Tutorial, Skip</a:t>
            </a:r>
            <a:endParaRPr lang="en-ID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70D80D-B745-718D-CC16-09FE577FD217}"/>
              </a:ext>
            </a:extLst>
          </p:cNvPr>
          <p:cNvSpPr txBox="1"/>
          <p:nvPr/>
        </p:nvSpPr>
        <p:spPr>
          <a:xfrm>
            <a:off x="5132142" y="4828894"/>
            <a:ext cx="2218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Tutorial, Got it</a:t>
            </a:r>
            <a:endParaRPr lang="en-ID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7A8C01-7E31-57CF-8817-11A2A84F159F}"/>
              </a:ext>
            </a:extLst>
          </p:cNvPr>
          <p:cNvSpPr txBox="1"/>
          <p:nvPr/>
        </p:nvSpPr>
        <p:spPr>
          <a:xfrm>
            <a:off x="7574868" y="4835482"/>
            <a:ext cx="2218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Menu Login/</a:t>
            </a:r>
            <a:r>
              <a:rPr lang="en-US" sz="1200" dirty="0" err="1"/>
              <a:t>Registrasi</a:t>
            </a:r>
            <a:endParaRPr lang="en-ID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2031C6-D3B9-5326-B31C-F48E60C87BE3}"/>
              </a:ext>
            </a:extLst>
          </p:cNvPr>
          <p:cNvSpPr txBox="1"/>
          <p:nvPr/>
        </p:nvSpPr>
        <p:spPr>
          <a:xfrm>
            <a:off x="431967" y="7379172"/>
            <a:ext cx="2218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endParaRPr lang="en-US" sz="1200" dirty="0"/>
          </a:p>
          <a:p>
            <a:r>
              <a:rPr lang="en-US" sz="1200" dirty="0" err="1"/>
              <a:t>beberapa</a:t>
            </a:r>
            <a:r>
              <a:rPr lang="en-US" sz="1200" dirty="0"/>
              <a:t> menu </a:t>
            </a:r>
            <a:r>
              <a:rPr lang="en-US" sz="1200" dirty="0" err="1"/>
              <a:t>pembelajaran</a:t>
            </a:r>
            <a:endParaRPr lang="en-US" sz="1200" dirty="0"/>
          </a:p>
          <a:p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minat</a:t>
            </a:r>
            <a:r>
              <a:rPr lang="en-US" sz="1200" dirty="0"/>
              <a:t> </a:t>
            </a:r>
            <a:r>
              <a:rPr lang="en-US" sz="1200" dirty="0" err="1"/>
              <a:t>bakat</a:t>
            </a:r>
            <a:endParaRPr lang="en-ID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A23602-7A21-BBB5-4C59-5A65643529E1}"/>
              </a:ext>
            </a:extLst>
          </p:cNvPr>
          <p:cNvSpPr txBox="1"/>
          <p:nvPr/>
        </p:nvSpPr>
        <p:spPr>
          <a:xfrm>
            <a:off x="2792984" y="7385922"/>
            <a:ext cx="2218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melihat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lainnnya</a:t>
            </a:r>
            <a:r>
              <a:rPr lang="en-US" sz="1200" dirty="0"/>
              <a:t> dan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saling</a:t>
            </a:r>
            <a:r>
              <a:rPr lang="en-US" sz="1200" dirty="0"/>
              <a:t> </a:t>
            </a:r>
            <a:r>
              <a:rPr lang="en-US" sz="1200" dirty="0" err="1"/>
              <a:t>berinteraksi</a:t>
            </a:r>
            <a:endParaRPr lang="en-ID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1475B6-341C-5C05-D25F-0887B8DBA032}"/>
              </a:ext>
            </a:extLst>
          </p:cNvPr>
          <p:cNvSpPr txBox="1"/>
          <p:nvPr/>
        </p:nvSpPr>
        <p:spPr>
          <a:xfrm>
            <a:off x="5154001" y="7379171"/>
            <a:ext cx="2218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 err="1"/>
              <a:t>fitur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bidang</a:t>
            </a:r>
            <a:r>
              <a:rPr lang="en-US" sz="1200" dirty="0"/>
              <a:t> </a:t>
            </a:r>
            <a:r>
              <a:rPr lang="en-US" sz="1200" dirty="0" err="1"/>
              <a:t>minat</a:t>
            </a:r>
            <a:endParaRPr lang="en-ID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F9E1CB-8BFA-EF01-1D80-9C5FB061E0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716" y="5715907"/>
            <a:ext cx="762528" cy="15169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BDC731-53AE-85E5-D42E-D7A2D829E7A2}"/>
              </a:ext>
            </a:extLst>
          </p:cNvPr>
          <p:cNvSpPr txBox="1"/>
          <p:nvPr/>
        </p:nvSpPr>
        <p:spPr>
          <a:xfrm>
            <a:off x="7588204" y="7335752"/>
            <a:ext cx="2218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pembayaran</a:t>
            </a:r>
            <a:endParaRPr lang="en-ID" sz="1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F5477-51AA-192C-4E38-F93C68D1C7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0457930-2637-5D1E-FA21-03DBD2DB92A1}"/>
              </a:ext>
            </a:extLst>
          </p:cNvPr>
          <p:cNvSpPr txBox="1">
            <a:spLocks/>
          </p:cNvSpPr>
          <p:nvPr/>
        </p:nvSpPr>
        <p:spPr>
          <a:xfrm>
            <a:off x="1187061" y="1181735"/>
            <a:ext cx="628149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l" defTabSz="914400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Sitemap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9200977B-A73F-4DCB-DFBD-05A71CDCE5DD}"/>
              </a:ext>
            </a:extLst>
          </p:cNvPr>
          <p:cNvGrpSpPr/>
          <p:nvPr/>
        </p:nvGrpSpPr>
        <p:grpSpPr>
          <a:xfrm>
            <a:off x="8053706" y="915670"/>
            <a:ext cx="1014094" cy="532130"/>
            <a:chOff x="8267748" y="1535066"/>
            <a:chExt cx="1014094" cy="53213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47B7937-9CED-AD0B-AB46-B4B1198358F8}"/>
                </a:ext>
              </a:extLst>
            </p:cNvPr>
            <p:cNvSpPr/>
            <p:nvPr/>
          </p:nvSpPr>
          <p:spPr>
            <a:xfrm>
              <a:off x="8449579" y="171689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</a:t>
              </a:r>
              <a:endParaRPr dirty="0"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7E28DC9C-2D3B-589A-3197-92B8F127BA99}"/>
                </a:ext>
              </a:extLst>
            </p:cNvPr>
            <p:cNvSpPr/>
            <p:nvPr/>
          </p:nvSpPr>
          <p:spPr>
            <a:xfrm>
              <a:off x="8267748" y="153506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3BC6BAFA-3405-FB5A-FCB3-ABC927A17A2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26" y="1625553"/>
              <a:ext cx="108584" cy="16559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6158E29-BE94-010D-0F10-D6F53EDB7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39" y="2560106"/>
            <a:ext cx="7864522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04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4094" cy="532130"/>
            <a:chOff x="5981679" y="1348364"/>
            <a:chExt cx="1014094" cy="53213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 Login/ </a:t>
            </a:r>
            <a:r>
              <a:rPr lang="en-US" dirty="0" err="1"/>
              <a:t>Registrasi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username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Password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Tampilan menu Login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128" y="2780181"/>
            <a:ext cx="2897789" cy="574429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4094" cy="532130"/>
            <a:chOff x="5981679" y="1348364"/>
            <a:chExt cx="1014094" cy="53213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 Utama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 err="1"/>
              <a:t>berbagai</a:t>
            </a:r>
            <a:r>
              <a:rPr lang="en-US" sz="700" dirty="0"/>
              <a:t> menu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Tampiilan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8947" y="3037918"/>
            <a:ext cx="2712150" cy="52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10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4094" cy="532130"/>
            <a:chOff x="5981679" y="1348364"/>
            <a:chExt cx="1014094" cy="53213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Fitur </a:t>
            </a:r>
            <a:r>
              <a:rPr lang="en-US" dirty="0" err="1"/>
              <a:t>Minat</a:t>
            </a:r>
            <a:r>
              <a:rPr lang="en-US" dirty="0"/>
              <a:t> </a:t>
            </a:r>
            <a:r>
              <a:rPr lang="en-US" dirty="0" err="1"/>
              <a:t>Bakat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Beberapa Metode Minat Bakat</a:t>
            </a:r>
            <a:endParaRPr lang="en-US" sz="7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minta</a:t>
            </a:r>
            <a:r>
              <a:rPr lang="en-US" dirty="0"/>
              <a:t> </a:t>
            </a:r>
            <a:r>
              <a:rPr lang="en-US" dirty="0" err="1"/>
              <a:t>bakat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7790" y="2691912"/>
            <a:ext cx="2945597" cy="57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72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3681" cy="532350"/>
            <a:chOff x="5981679" y="1348364"/>
            <a:chExt cx="1013681" cy="53235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Fitur </a:t>
            </a:r>
            <a:r>
              <a:rPr lang="en-US" dirty="0" err="1"/>
              <a:t>Pengguna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 err="1"/>
              <a:t>Profil</a:t>
            </a:r>
            <a:r>
              <a:rPr lang="en-US" sz="700" dirty="0"/>
              <a:t> </a:t>
            </a:r>
            <a:r>
              <a:rPr lang="en-US" sz="700" dirty="0" err="1"/>
              <a:t>Pengguna</a:t>
            </a:r>
            <a:endParaRPr lang="en-US" sz="7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Tampilan menu ini dapat melihat </a:t>
            </a:r>
          </a:p>
          <a:p>
            <a:pPr algn="ctr"/>
            <a:r>
              <a:rPr lang="fi-FI" dirty="0"/>
              <a:t>profil pengguna dan dapat saling berinteraksi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132" y="2727985"/>
            <a:ext cx="2867781" cy="57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3681" cy="532350"/>
            <a:chOff x="5981679" y="1348364"/>
            <a:chExt cx="1013681" cy="53235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Pembayaran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Metode Pembayaran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beberapa Metode*</a:t>
            </a:r>
            <a:endParaRPr lang="en-US" sz="7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Tampilan ini mensmpilkan fitur </a:t>
            </a:r>
          </a:p>
          <a:p>
            <a:pPr algn="ctr"/>
            <a:r>
              <a:rPr lang="fi-FI" dirty="0"/>
              <a:t>metode pembayaran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132" y="2727985"/>
            <a:ext cx="2867780" cy="57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3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762" y="784303"/>
            <a:ext cx="5364393" cy="84709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161656" y="391795"/>
            <a:ext cx="906144" cy="8472805"/>
          </a:xfrm>
          <a:custGeom>
            <a:avLst/>
            <a:gdLst/>
            <a:ahLst/>
            <a:cxnLst/>
            <a:rect l="l" t="t" r="r" b="b"/>
            <a:pathLst>
              <a:path w="906145" h="8472805">
                <a:moveTo>
                  <a:pt x="282422" y="7907807"/>
                </a:moveTo>
                <a:lnTo>
                  <a:pt x="0" y="7907807"/>
                </a:lnTo>
                <a:lnTo>
                  <a:pt x="0" y="8190230"/>
                </a:lnTo>
                <a:lnTo>
                  <a:pt x="282422" y="8190230"/>
                </a:lnTo>
                <a:lnTo>
                  <a:pt x="282422" y="7907807"/>
                </a:lnTo>
                <a:close/>
              </a:path>
              <a:path w="906145" h="8472805">
                <a:moveTo>
                  <a:pt x="905827" y="3266338"/>
                </a:moveTo>
                <a:lnTo>
                  <a:pt x="878497" y="3300107"/>
                </a:lnTo>
                <a:lnTo>
                  <a:pt x="849439" y="3340697"/>
                </a:lnTo>
                <a:lnTo>
                  <a:pt x="822909" y="3382822"/>
                </a:lnTo>
                <a:lnTo>
                  <a:pt x="798944" y="3426358"/>
                </a:lnTo>
                <a:lnTo>
                  <a:pt x="777595" y="3471214"/>
                </a:lnTo>
                <a:lnTo>
                  <a:pt x="758926" y="3517265"/>
                </a:lnTo>
                <a:lnTo>
                  <a:pt x="742988" y="3564407"/>
                </a:lnTo>
                <a:lnTo>
                  <a:pt x="729830" y="3612540"/>
                </a:lnTo>
                <a:lnTo>
                  <a:pt x="719505" y="3661537"/>
                </a:lnTo>
                <a:lnTo>
                  <a:pt x="712063" y="3711308"/>
                </a:lnTo>
                <a:lnTo>
                  <a:pt x="707567" y="3761727"/>
                </a:lnTo>
                <a:lnTo>
                  <a:pt x="706056" y="3812692"/>
                </a:lnTo>
                <a:lnTo>
                  <a:pt x="707529" y="3863035"/>
                </a:lnTo>
                <a:lnTo>
                  <a:pt x="711911" y="3912781"/>
                </a:lnTo>
                <a:lnTo>
                  <a:pt x="719162" y="3961841"/>
                </a:lnTo>
                <a:lnTo>
                  <a:pt x="729234" y="4010114"/>
                </a:lnTo>
                <a:lnTo>
                  <a:pt x="742086" y="4057510"/>
                </a:lnTo>
                <a:lnTo>
                  <a:pt x="757656" y="4103928"/>
                </a:lnTo>
                <a:lnTo>
                  <a:pt x="775919" y="4149267"/>
                </a:lnTo>
                <a:lnTo>
                  <a:pt x="796810" y="4193438"/>
                </a:lnTo>
                <a:lnTo>
                  <a:pt x="820293" y="4236326"/>
                </a:lnTo>
                <a:lnTo>
                  <a:pt x="765924" y="4236326"/>
                </a:lnTo>
                <a:lnTo>
                  <a:pt x="719429" y="4238536"/>
                </a:lnTo>
                <a:lnTo>
                  <a:pt x="674166" y="4245051"/>
                </a:lnTo>
                <a:lnTo>
                  <a:pt x="630339" y="4255668"/>
                </a:lnTo>
                <a:lnTo>
                  <a:pt x="588162" y="4270172"/>
                </a:lnTo>
                <a:lnTo>
                  <a:pt x="547839" y="4288358"/>
                </a:lnTo>
                <a:lnTo>
                  <a:pt x="509562" y="4310024"/>
                </a:lnTo>
                <a:lnTo>
                  <a:pt x="473544" y="4334980"/>
                </a:lnTo>
                <a:lnTo>
                  <a:pt x="439991" y="4362996"/>
                </a:lnTo>
                <a:lnTo>
                  <a:pt x="409092" y="4393895"/>
                </a:lnTo>
                <a:lnTo>
                  <a:pt x="381076" y="4427448"/>
                </a:lnTo>
                <a:lnTo>
                  <a:pt x="356120" y="4463466"/>
                </a:lnTo>
                <a:lnTo>
                  <a:pt x="334454" y="4501743"/>
                </a:lnTo>
                <a:lnTo>
                  <a:pt x="316268" y="4542066"/>
                </a:lnTo>
                <a:lnTo>
                  <a:pt x="301764" y="4584243"/>
                </a:lnTo>
                <a:lnTo>
                  <a:pt x="291160" y="4628070"/>
                </a:lnTo>
                <a:lnTo>
                  <a:pt x="284632" y="4673333"/>
                </a:lnTo>
                <a:lnTo>
                  <a:pt x="282422" y="4719828"/>
                </a:lnTo>
                <a:lnTo>
                  <a:pt x="282422" y="6354483"/>
                </a:lnTo>
                <a:lnTo>
                  <a:pt x="288505" y="6395415"/>
                </a:lnTo>
                <a:lnTo>
                  <a:pt x="306146" y="6432855"/>
                </a:lnTo>
                <a:lnTo>
                  <a:pt x="564845" y="6820903"/>
                </a:lnTo>
                <a:lnTo>
                  <a:pt x="564845" y="8331441"/>
                </a:lnTo>
                <a:lnTo>
                  <a:pt x="572033" y="8376056"/>
                </a:lnTo>
                <a:lnTo>
                  <a:pt x="592061" y="8414817"/>
                </a:lnTo>
                <a:lnTo>
                  <a:pt x="622617" y="8445398"/>
                </a:lnTo>
                <a:lnTo>
                  <a:pt x="661377" y="8465452"/>
                </a:lnTo>
                <a:lnTo>
                  <a:pt x="706056" y="8472653"/>
                </a:lnTo>
                <a:lnTo>
                  <a:pt x="905827" y="8472653"/>
                </a:lnTo>
                <a:lnTo>
                  <a:pt x="905827" y="8190230"/>
                </a:lnTo>
                <a:lnTo>
                  <a:pt x="847267" y="8190230"/>
                </a:lnTo>
                <a:lnTo>
                  <a:pt x="847267" y="6778117"/>
                </a:lnTo>
                <a:lnTo>
                  <a:pt x="841171" y="6737185"/>
                </a:lnTo>
                <a:lnTo>
                  <a:pt x="823544" y="6699745"/>
                </a:lnTo>
                <a:lnTo>
                  <a:pt x="564845" y="6311697"/>
                </a:lnTo>
                <a:lnTo>
                  <a:pt x="564845" y="4719828"/>
                </a:lnTo>
                <a:lnTo>
                  <a:pt x="570166" y="4673790"/>
                </a:lnTo>
                <a:lnTo>
                  <a:pt x="585317" y="4631487"/>
                </a:lnTo>
                <a:lnTo>
                  <a:pt x="609079" y="4594149"/>
                </a:lnTo>
                <a:lnTo>
                  <a:pt x="640245" y="4562983"/>
                </a:lnTo>
                <a:lnTo>
                  <a:pt x="677583" y="4539221"/>
                </a:lnTo>
                <a:lnTo>
                  <a:pt x="719886" y="4524070"/>
                </a:lnTo>
                <a:lnTo>
                  <a:pt x="765924" y="4518749"/>
                </a:lnTo>
                <a:lnTo>
                  <a:pt x="905827" y="4518749"/>
                </a:lnTo>
                <a:lnTo>
                  <a:pt x="905827" y="3266338"/>
                </a:lnTo>
                <a:close/>
              </a:path>
              <a:path w="906145" h="8472805">
                <a:moveTo>
                  <a:pt x="905827" y="1239888"/>
                </a:moveTo>
                <a:lnTo>
                  <a:pt x="903744" y="1242656"/>
                </a:lnTo>
                <a:lnTo>
                  <a:pt x="905827" y="1244206"/>
                </a:lnTo>
                <a:lnTo>
                  <a:pt x="905827" y="1239888"/>
                </a:lnTo>
                <a:close/>
              </a:path>
              <a:path w="906145" h="8472805">
                <a:moveTo>
                  <a:pt x="905827" y="0"/>
                </a:moveTo>
                <a:lnTo>
                  <a:pt x="564845" y="0"/>
                </a:lnTo>
                <a:lnTo>
                  <a:pt x="520166" y="7200"/>
                </a:lnTo>
                <a:lnTo>
                  <a:pt x="481406" y="27254"/>
                </a:lnTo>
                <a:lnTo>
                  <a:pt x="450850" y="57823"/>
                </a:lnTo>
                <a:lnTo>
                  <a:pt x="430822" y="96583"/>
                </a:lnTo>
                <a:lnTo>
                  <a:pt x="423633" y="141211"/>
                </a:lnTo>
                <a:lnTo>
                  <a:pt x="423633" y="2118156"/>
                </a:lnTo>
                <a:lnTo>
                  <a:pt x="430822" y="2162772"/>
                </a:lnTo>
                <a:lnTo>
                  <a:pt x="450850" y="2201545"/>
                </a:lnTo>
                <a:lnTo>
                  <a:pt x="481406" y="2232114"/>
                </a:lnTo>
                <a:lnTo>
                  <a:pt x="520166" y="2252167"/>
                </a:lnTo>
                <a:lnTo>
                  <a:pt x="564845" y="2259368"/>
                </a:lnTo>
                <a:lnTo>
                  <a:pt x="905827" y="2259368"/>
                </a:lnTo>
                <a:lnTo>
                  <a:pt x="905827" y="1976945"/>
                </a:lnTo>
                <a:lnTo>
                  <a:pt x="706056" y="1976945"/>
                </a:lnTo>
                <a:lnTo>
                  <a:pt x="706056" y="282422"/>
                </a:lnTo>
                <a:lnTo>
                  <a:pt x="905827" y="282422"/>
                </a:lnTo>
                <a:lnTo>
                  <a:pt x="905827" y="0"/>
                </a:lnTo>
                <a:close/>
              </a:path>
            </a:pathLst>
          </a:custGeom>
          <a:solidFill>
            <a:srgbClr val="000000">
              <a:alpha val="8628"/>
            </a:srgbClr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78243-1984-69B1-AF85-B6FE84EB96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790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7599" y="1132670"/>
            <a:ext cx="50064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Qual &amp; Quant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3000" y="2648109"/>
            <a:ext cx="195833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QUALITATIVE RESEARCH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91565" y="5231349"/>
            <a:ext cx="122174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USER REVIEWS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24400" y="2622236"/>
            <a:ext cx="208026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QUANTITATIVE RESEARCH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456371" y="2922590"/>
            <a:ext cx="106108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Focus on "why"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035027" y="2922337"/>
            <a:ext cx="315202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Focus on "how many" &amp; "how much"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453627" y="3208479"/>
            <a:ext cx="164401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I</a:t>
            </a:r>
            <a:r>
              <a:rPr sz="1201" dirty="0">
                <a:latin typeface="Trebuchet MS"/>
                <a:cs typeface="Trebuchet MS"/>
              </a:rPr>
              <a:t>nform design decisions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453627" y="3525213"/>
            <a:ext cx="301382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0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dentify usability issuesand find solutions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47800" y="3826331"/>
            <a:ext cx="3200400" cy="632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marR="5081">
              <a:lnSpc>
                <a:spcPct val="114599"/>
              </a:lnSpc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Findings based on the researcher’s  impressions, interpretations, and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lang="en-ID" sz="1201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prior knowledge</a:t>
            </a:r>
            <a:endParaRPr sz="1201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35027" y="3208479"/>
            <a:ext cx="338123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E</a:t>
            </a:r>
            <a:r>
              <a:rPr sz="1201" dirty="0">
                <a:latin typeface="Trebuchet MS"/>
                <a:cs typeface="Trebuchet MS"/>
              </a:rPr>
              <a:t>valuate the usability of an existing site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989148" y="3488659"/>
            <a:ext cx="421341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T</a:t>
            </a:r>
            <a:r>
              <a:rPr sz="1201" dirty="0">
                <a:latin typeface="Trebuchet MS"/>
                <a:cs typeface="Trebuchet MS"/>
              </a:rPr>
              <a:t>rack usability over time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029200" y="3812416"/>
            <a:ext cx="397305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C</a:t>
            </a:r>
            <a:r>
              <a:rPr sz="1201" dirty="0">
                <a:latin typeface="Trebuchet MS"/>
                <a:cs typeface="Trebuchet MS"/>
              </a:rPr>
              <a:t>ompare site with competitors</a:t>
            </a:r>
          </a:p>
        </p:txBody>
      </p:sp>
      <p:grpSp>
        <p:nvGrpSpPr>
          <p:cNvPr id="55" name="object 55"/>
          <p:cNvGrpSpPr/>
          <p:nvPr/>
        </p:nvGrpSpPr>
        <p:grpSpPr>
          <a:xfrm>
            <a:off x="8053706" y="923168"/>
            <a:ext cx="1013681" cy="532351"/>
            <a:chOff x="5981679" y="1510211"/>
            <a:chExt cx="1013681" cy="532351"/>
          </a:xfrm>
        </p:grpSpPr>
        <p:sp>
          <p:nvSpPr>
            <p:cNvPr id="56" name="object 56"/>
            <p:cNvSpPr/>
            <p:nvPr/>
          </p:nvSpPr>
          <p:spPr>
            <a:xfrm>
              <a:off x="6163510" y="169204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12</a:t>
              </a:r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981679" y="151021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00699"/>
              <a:ext cx="108584" cy="165592"/>
            </a:xfrm>
            <a:prstGeom prst="rect">
              <a:avLst/>
            </a:prstGeom>
          </p:spPr>
        </p:pic>
      </p:grp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3153CD16-0A90-BB93-854D-E45BBDFF38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41985" y="9277968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D062D1-EF6A-D54E-FE17-11F798826118}"/>
              </a:ext>
            </a:extLst>
          </p:cNvPr>
          <p:cNvSpPr/>
          <p:nvPr/>
        </p:nvSpPr>
        <p:spPr>
          <a:xfrm>
            <a:off x="1147599" y="5697395"/>
            <a:ext cx="7929726" cy="31199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600" dirty="0"/>
          </a:p>
          <a:p>
            <a:pPr algn="just"/>
            <a:r>
              <a:rPr lang="en-US" sz="1600" dirty="0" err="1"/>
              <a:t>Alasan</a:t>
            </a:r>
            <a:r>
              <a:rPr lang="en-US" sz="1600" dirty="0"/>
              <a:t> </a:t>
            </a:r>
            <a:r>
              <a:rPr lang="en-US" sz="1600" dirty="0" err="1"/>
              <a:t>saya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quantitative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memfokuskan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mendalam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experience dan </a:t>
            </a:r>
            <a:r>
              <a:rPr lang="en-US" sz="1600" dirty="0" err="1"/>
              <a:t>fitur</a:t>
            </a:r>
            <a:r>
              <a:rPr lang="en-US" sz="1600" dirty="0"/>
              <a:t> </a:t>
            </a:r>
            <a:r>
              <a:rPr lang="en-US" sz="1600" dirty="0" err="1"/>
              <a:t>fitur</a:t>
            </a:r>
            <a:r>
              <a:rPr lang="en-US" sz="1600" dirty="0"/>
              <a:t> </a:t>
            </a:r>
            <a:r>
              <a:rPr lang="en-US" sz="1600" dirty="0" err="1"/>
              <a:t>bagi</a:t>
            </a:r>
            <a:r>
              <a:rPr lang="en-US" sz="1600" dirty="0"/>
              <a:t> </a:t>
            </a:r>
            <a:r>
              <a:rPr lang="en-US" sz="1600" dirty="0" err="1"/>
              <a:t>pengguna</a:t>
            </a:r>
            <a:r>
              <a:rPr lang="en-US" sz="1600" dirty="0"/>
              <a:t>. Salah </a:t>
            </a:r>
            <a:r>
              <a:rPr lang="en-US" sz="1600" dirty="0" err="1"/>
              <a:t>satunya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AB Testing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yang </a:t>
            </a:r>
            <a:r>
              <a:rPr lang="en-US" sz="1600" dirty="0" err="1"/>
              <a:t>cocok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pada </a:t>
            </a:r>
            <a:r>
              <a:rPr lang="en-US" sz="1600" dirty="0" err="1"/>
              <a:t>pengecekan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permainan</a:t>
            </a:r>
            <a:r>
              <a:rPr lang="en-US" sz="1600" dirty="0"/>
              <a:t> </a:t>
            </a:r>
            <a:r>
              <a:rPr lang="en-US" sz="1600" dirty="0" err="1"/>
              <a:t>belajar</a:t>
            </a:r>
            <a:r>
              <a:rPr lang="en-US" sz="1600" dirty="0"/>
              <a:t> yang </a:t>
            </a:r>
            <a:r>
              <a:rPr lang="en-US" sz="1600" dirty="0" err="1"/>
              <a:t>fungsinya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memahami</a:t>
            </a:r>
            <a:r>
              <a:rPr lang="en-US" sz="1600" dirty="0"/>
              <a:t> experience, </a:t>
            </a:r>
            <a:r>
              <a:rPr lang="en-US" sz="1600" dirty="0" err="1"/>
              <a:t>mengidentifikasi</a:t>
            </a:r>
            <a:r>
              <a:rPr lang="en-US" sz="1600" dirty="0"/>
              <a:t> </a:t>
            </a:r>
            <a:r>
              <a:rPr lang="en-US" sz="1600" dirty="0" err="1"/>
              <a:t>kebutuha</a:t>
            </a:r>
            <a:r>
              <a:rPr lang="en-US" sz="1600" dirty="0"/>
              <a:t>, dan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alat</a:t>
            </a:r>
            <a:r>
              <a:rPr lang="en-US" sz="1600" dirty="0"/>
              <a:t> </a:t>
            </a:r>
            <a:r>
              <a:rPr lang="en-US" sz="1600" dirty="0" err="1"/>
              <a:t>pembanding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sejenisdengan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yang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terbaru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dibutuhkan</a:t>
            </a:r>
            <a:r>
              <a:rPr lang="en-US" sz="1600" dirty="0"/>
              <a:t> oleh </a:t>
            </a:r>
            <a:r>
              <a:rPr lang="en-US" sz="1600" dirty="0" err="1"/>
              <a:t>pengguna</a:t>
            </a:r>
            <a:r>
              <a:rPr lang="en-US" sz="1600" dirty="0"/>
              <a:t>.</a:t>
            </a: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7AFED4AC-3569-48B8-4359-E2FF35F0D124}"/>
              </a:ext>
            </a:extLst>
          </p:cNvPr>
          <p:cNvSpPr/>
          <p:nvPr/>
        </p:nvSpPr>
        <p:spPr>
          <a:xfrm>
            <a:off x="4724400" y="292233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5" name="object 46">
            <a:extLst>
              <a:ext uri="{FF2B5EF4-FFF2-40B4-BE49-F238E27FC236}">
                <a16:creationId xmlns:a16="http://schemas.microsoft.com/office/drawing/2014/main" id="{407C2A40-9BEE-1631-7CEC-866C4101845B}"/>
              </a:ext>
            </a:extLst>
          </p:cNvPr>
          <p:cNvSpPr/>
          <p:nvPr/>
        </p:nvSpPr>
        <p:spPr>
          <a:xfrm>
            <a:off x="4724400" y="32070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6" name="object 46">
            <a:extLst>
              <a:ext uri="{FF2B5EF4-FFF2-40B4-BE49-F238E27FC236}">
                <a16:creationId xmlns:a16="http://schemas.microsoft.com/office/drawing/2014/main" id="{88AB1A28-6183-8EDA-CE28-FE78A23C5090}"/>
              </a:ext>
            </a:extLst>
          </p:cNvPr>
          <p:cNvSpPr/>
          <p:nvPr/>
        </p:nvSpPr>
        <p:spPr>
          <a:xfrm>
            <a:off x="4724400" y="35113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7" name="object 46">
            <a:extLst>
              <a:ext uri="{FF2B5EF4-FFF2-40B4-BE49-F238E27FC236}">
                <a16:creationId xmlns:a16="http://schemas.microsoft.com/office/drawing/2014/main" id="{2037F7BC-2513-B8A6-47B9-001138D7F43C}"/>
              </a:ext>
            </a:extLst>
          </p:cNvPr>
          <p:cNvSpPr/>
          <p:nvPr/>
        </p:nvSpPr>
        <p:spPr>
          <a:xfrm>
            <a:off x="4724400" y="38161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2" name="object 46">
            <a:extLst>
              <a:ext uri="{FF2B5EF4-FFF2-40B4-BE49-F238E27FC236}">
                <a16:creationId xmlns:a16="http://schemas.microsoft.com/office/drawing/2014/main" id="{3F63FBCC-E41D-BE83-D3A7-E10F2F7D7CA9}"/>
              </a:ext>
            </a:extLst>
          </p:cNvPr>
          <p:cNvSpPr/>
          <p:nvPr/>
        </p:nvSpPr>
        <p:spPr>
          <a:xfrm>
            <a:off x="1143000" y="292233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3" name="object 46">
            <a:extLst>
              <a:ext uri="{FF2B5EF4-FFF2-40B4-BE49-F238E27FC236}">
                <a16:creationId xmlns:a16="http://schemas.microsoft.com/office/drawing/2014/main" id="{7B5403A8-EFF6-9245-0A58-FF49384C1B99}"/>
              </a:ext>
            </a:extLst>
          </p:cNvPr>
          <p:cNvSpPr/>
          <p:nvPr/>
        </p:nvSpPr>
        <p:spPr>
          <a:xfrm>
            <a:off x="1143000" y="32070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4" name="object 46">
            <a:extLst>
              <a:ext uri="{FF2B5EF4-FFF2-40B4-BE49-F238E27FC236}">
                <a16:creationId xmlns:a16="http://schemas.microsoft.com/office/drawing/2014/main" id="{E890C5AF-E5B5-6703-4D3E-B6C6EF18E440}"/>
              </a:ext>
            </a:extLst>
          </p:cNvPr>
          <p:cNvSpPr/>
          <p:nvPr/>
        </p:nvSpPr>
        <p:spPr>
          <a:xfrm>
            <a:off x="1143000" y="35113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5" name="object 46">
            <a:extLst>
              <a:ext uri="{FF2B5EF4-FFF2-40B4-BE49-F238E27FC236}">
                <a16:creationId xmlns:a16="http://schemas.microsoft.com/office/drawing/2014/main" id="{FE7D7C43-29D9-2951-B468-C1911E5294F8}"/>
              </a:ext>
            </a:extLst>
          </p:cNvPr>
          <p:cNvSpPr/>
          <p:nvPr/>
        </p:nvSpPr>
        <p:spPr>
          <a:xfrm>
            <a:off x="1143000" y="38161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538AAC24-D667-44D8-E974-3A71DDD9B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223" y="2740136"/>
            <a:ext cx="457200" cy="457200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3019311F-FD4A-B374-4D62-85ADB817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223" y="3036637"/>
            <a:ext cx="457200" cy="4572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5B8AAD67-89AE-1AB1-AB88-94E5A7E1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0383" y="3290167"/>
            <a:ext cx="457200" cy="4572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0DABAAE-C9B4-4067-6C27-FEB2A9982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0543" y="3613315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1231265" y="879569"/>
            <a:ext cx="7074535" cy="13689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  <a:tabLst>
                <a:tab pos="7061720" algn="l"/>
              </a:tabLst>
            </a:pPr>
            <a:r>
              <a:rPr lang="en-ID" sz="88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88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88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8500" dirty="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150601" y="1182701"/>
            <a:ext cx="154017" cy="399853"/>
          </a:xfrm>
          <a:prstGeom prst="rect">
            <a:avLst/>
          </a:prstGeom>
        </p:spPr>
        <p:txBody>
          <a:bodyPr vert="vert270" wrap="square" lIns="0" tIns="24764" rIns="0" bIns="0" rtlCol="0">
            <a:spAutoFit/>
          </a:bodyPr>
          <a:lstStyle/>
          <a:p>
            <a:pPr marL="12701">
              <a:spcBef>
                <a:spcPts val="194"/>
              </a:spcBef>
            </a:pPr>
            <a:r>
              <a:rPr sz="1001" spc="-100" dirty="0">
                <a:latin typeface="Verdana"/>
                <a:cs typeface="Verdana"/>
              </a:rPr>
              <a:t>th</a:t>
            </a:r>
            <a:r>
              <a:rPr sz="1001" dirty="0">
                <a:latin typeface="Verdana"/>
                <a:cs typeface="Verdana"/>
              </a:rPr>
              <a:t>e</a:t>
            </a:r>
            <a:endParaRPr sz="1001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143000" y="2216451"/>
            <a:ext cx="3505200" cy="2766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801" spc="-106" dirty="0">
                <a:latin typeface="Verdana"/>
                <a:cs typeface="Verdana"/>
              </a:rPr>
              <a:t>T</a:t>
            </a:r>
            <a:r>
              <a:rPr sz="801" spc="-60" dirty="0">
                <a:latin typeface="Verdana"/>
                <a:cs typeface="Verdana"/>
              </a:rPr>
              <a:t>h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49" dirty="0">
                <a:latin typeface="Verdana"/>
                <a:cs typeface="Verdana"/>
              </a:rPr>
              <a:t>p</a:t>
            </a:r>
            <a:r>
              <a:rPr sz="801" spc="-64" dirty="0">
                <a:latin typeface="Verdana"/>
                <a:cs typeface="Verdana"/>
              </a:rPr>
              <a:t>r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4" dirty="0">
                <a:latin typeface="Verdana"/>
                <a:cs typeface="Verdana"/>
              </a:rPr>
              <a:t>ce</a:t>
            </a:r>
            <a:r>
              <a:rPr sz="801" spc="-76" dirty="0">
                <a:latin typeface="Verdana"/>
                <a:cs typeface="Verdana"/>
              </a:rPr>
              <a:t>s</a:t>
            </a:r>
            <a:r>
              <a:rPr sz="801" spc="-30" dirty="0">
                <a:latin typeface="Verdana"/>
                <a:cs typeface="Verdana"/>
              </a:rPr>
              <a:t>s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dirty="0">
                <a:latin typeface="Verdana"/>
                <a:cs typeface="Verdana"/>
              </a:rPr>
              <a:t>o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49" dirty="0">
                <a:latin typeface="Verdana"/>
                <a:cs typeface="Verdana"/>
              </a:rPr>
              <a:t>p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spc="-79" dirty="0">
                <a:latin typeface="Verdana"/>
                <a:cs typeface="Verdana"/>
              </a:rPr>
              <a:t>i</a:t>
            </a:r>
            <a:r>
              <a:rPr sz="801" spc="-91" dirty="0">
                <a:latin typeface="Verdana"/>
                <a:cs typeface="Verdana"/>
              </a:rPr>
              <a:t>m</a:t>
            </a:r>
            <a:r>
              <a:rPr sz="801" spc="-79" dirty="0">
                <a:latin typeface="Verdana"/>
                <a:cs typeface="Verdana"/>
              </a:rPr>
              <a:t>i</a:t>
            </a:r>
            <a:r>
              <a:rPr sz="801" spc="-85" dirty="0">
                <a:latin typeface="Verdana"/>
                <a:cs typeface="Verdana"/>
              </a:rPr>
              <a:t>z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140" dirty="0">
                <a:latin typeface="Verdana"/>
                <a:cs typeface="Verdana"/>
              </a:rPr>
              <a:t>y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0" dirty="0">
                <a:latin typeface="Verdana"/>
                <a:cs typeface="Verdana"/>
              </a:rPr>
              <a:t>u</a:t>
            </a:r>
            <a:r>
              <a:rPr sz="801" spc="-21" dirty="0">
                <a:latin typeface="Verdana"/>
                <a:cs typeface="Verdana"/>
              </a:rPr>
              <a:t>r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64" dirty="0">
                <a:latin typeface="Verdana"/>
                <a:cs typeface="Verdana"/>
              </a:rPr>
              <a:t>re</a:t>
            </a:r>
            <a:r>
              <a:rPr sz="801" spc="-76" dirty="0">
                <a:latin typeface="Verdana"/>
                <a:cs typeface="Verdana"/>
              </a:rPr>
              <a:t>s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0" dirty="0">
                <a:latin typeface="Verdana"/>
                <a:cs typeface="Verdana"/>
              </a:rPr>
              <a:t>u</a:t>
            </a:r>
            <a:r>
              <a:rPr sz="801" spc="-64" dirty="0">
                <a:latin typeface="Verdana"/>
                <a:cs typeface="Verdana"/>
              </a:rPr>
              <a:t>rc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79" dirty="0">
                <a:latin typeface="Verdana"/>
                <a:cs typeface="Verdana"/>
              </a:rPr>
              <a:t>f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21" dirty="0">
                <a:latin typeface="Verdana"/>
                <a:cs typeface="Verdana"/>
              </a:rPr>
              <a:t>r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spc="-60" dirty="0">
                <a:latin typeface="Verdana"/>
                <a:cs typeface="Verdana"/>
              </a:rPr>
              <a:t>h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lang="en-US" sz="801" spc="-21" dirty="0">
                <a:latin typeface="Verdana"/>
                <a:cs typeface="Verdana"/>
              </a:rPr>
              <a:t> </a:t>
            </a:r>
            <a:r>
              <a:rPr lang="en-ID" sz="801" spc="-49" dirty="0">
                <a:latin typeface="Verdana"/>
                <a:cs typeface="Verdana"/>
              </a:rPr>
              <a:t>q</a:t>
            </a:r>
            <a:r>
              <a:rPr lang="en-ID" sz="801" spc="-60" dirty="0">
                <a:latin typeface="Verdana"/>
                <a:cs typeface="Verdana"/>
              </a:rPr>
              <a:t>u</a:t>
            </a:r>
            <a:r>
              <a:rPr lang="en-ID" sz="801" spc="-85" dirty="0">
                <a:latin typeface="Verdana"/>
                <a:cs typeface="Verdana"/>
              </a:rPr>
              <a:t>a</a:t>
            </a:r>
            <a:r>
              <a:rPr lang="en-ID" sz="801" spc="-79" dirty="0">
                <a:latin typeface="Verdana"/>
                <a:cs typeface="Verdana"/>
              </a:rPr>
              <a:t>li</a:t>
            </a:r>
            <a:r>
              <a:rPr lang="en-ID" sz="801" spc="-85" dirty="0">
                <a:latin typeface="Verdana"/>
                <a:cs typeface="Verdana"/>
              </a:rPr>
              <a:t>t</a:t>
            </a:r>
            <a:r>
              <a:rPr lang="en-ID" sz="801" spc="-94" dirty="0">
                <a:latin typeface="Verdana"/>
                <a:cs typeface="Verdana"/>
              </a:rPr>
              <a:t>y</a:t>
            </a:r>
            <a:r>
              <a:rPr lang="en-ID" sz="801" spc="-149" dirty="0">
                <a:latin typeface="Verdana"/>
                <a:cs typeface="Verdana"/>
              </a:rPr>
              <a:t> </a:t>
            </a:r>
            <a:r>
              <a:rPr lang="en-ID" sz="801" spc="-30" dirty="0">
                <a:latin typeface="Verdana"/>
                <a:cs typeface="Verdana"/>
              </a:rPr>
              <a:t>U</a:t>
            </a:r>
            <a:r>
              <a:rPr lang="en-ID" sz="801" spc="-76" dirty="0">
                <a:latin typeface="Verdana"/>
                <a:cs typeface="Verdana"/>
              </a:rPr>
              <a:t>s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21" dirty="0">
                <a:latin typeface="Verdana"/>
                <a:cs typeface="Verdana"/>
              </a:rPr>
              <a:t>r</a:t>
            </a:r>
            <a:r>
              <a:rPr lang="en-ID" sz="801" spc="-149" dirty="0">
                <a:latin typeface="Verdana"/>
                <a:cs typeface="Verdana"/>
              </a:rPr>
              <a:t> </a:t>
            </a:r>
            <a:r>
              <a:rPr lang="en-ID" sz="801" spc="-106" dirty="0">
                <a:latin typeface="Verdana"/>
                <a:cs typeface="Verdana"/>
              </a:rPr>
              <a:t>R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49" dirty="0">
                <a:latin typeface="Verdana"/>
                <a:cs typeface="Verdana"/>
              </a:rPr>
              <a:t>q</a:t>
            </a:r>
            <a:r>
              <a:rPr lang="en-ID" sz="801" spc="-60" dirty="0">
                <a:latin typeface="Verdana"/>
                <a:cs typeface="Verdana"/>
              </a:rPr>
              <a:t>u</a:t>
            </a:r>
            <a:r>
              <a:rPr lang="en-ID" sz="801" spc="-79" dirty="0">
                <a:latin typeface="Verdana"/>
                <a:cs typeface="Verdana"/>
              </a:rPr>
              <a:t>i</a:t>
            </a:r>
            <a:r>
              <a:rPr lang="en-ID" sz="801" spc="-64" dirty="0">
                <a:latin typeface="Verdana"/>
                <a:cs typeface="Verdana"/>
              </a:rPr>
              <a:t>re</a:t>
            </a:r>
            <a:r>
              <a:rPr lang="en-ID" sz="801" spc="-91" dirty="0">
                <a:latin typeface="Verdana"/>
                <a:cs typeface="Verdana"/>
              </a:rPr>
              <a:t>m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60" dirty="0">
                <a:latin typeface="Verdana"/>
                <a:cs typeface="Verdana"/>
              </a:rPr>
              <a:t>n</a:t>
            </a:r>
            <a:r>
              <a:rPr lang="en-ID" sz="801" spc="-40" dirty="0">
                <a:latin typeface="Verdana"/>
                <a:cs typeface="Verdana"/>
              </a:rPr>
              <a:t>t</a:t>
            </a:r>
            <a:endParaRPr lang="en-ID" sz="801" dirty="0">
              <a:latin typeface="Verdana"/>
              <a:cs typeface="Verdana"/>
            </a:endParaRPr>
          </a:p>
          <a:p>
            <a:pPr marL="12701">
              <a:spcBef>
                <a:spcPts val="136"/>
              </a:spcBef>
            </a:pPr>
            <a:endParaRPr sz="801" dirty="0">
              <a:latin typeface="Verdana"/>
              <a:cs typeface="Verdana"/>
            </a:endParaRPr>
          </a:p>
        </p:txBody>
      </p:sp>
      <p:pic>
        <p:nvPicPr>
          <p:cNvPr id="103" name="Graphic 43">
            <a:extLst>
              <a:ext uri="{FF2B5EF4-FFF2-40B4-BE49-F238E27FC236}">
                <a16:creationId xmlns:a16="http://schemas.microsoft.com/office/drawing/2014/main" id="{4A4964D8-95EF-4C62-37BC-6F6E1B05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48" y="2688264"/>
            <a:ext cx="7945552" cy="480787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779230-CCD6-4142-4079-766B5DE2F1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444" y="2847268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1203444" y="3703418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3924016" y="3335082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5" name="object 5"/>
          <p:cNvGrpSpPr/>
          <p:nvPr/>
        </p:nvGrpSpPr>
        <p:grpSpPr>
          <a:xfrm>
            <a:off x="1143000" y="1464729"/>
            <a:ext cx="3520837" cy="6268180"/>
            <a:chOff x="1203444" y="1927140"/>
            <a:chExt cx="2751997" cy="5443220"/>
          </a:xfrm>
        </p:grpSpPr>
        <p:sp>
          <p:nvSpPr>
            <p:cNvPr id="6" name="object 6"/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13511" y="1927140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43000" y="1101568"/>
            <a:ext cx="21475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AB Testing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3001" y="8489679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53706" y="890039"/>
            <a:ext cx="1014094" cy="532130"/>
            <a:chOff x="5850905" y="1125459"/>
            <a:chExt cx="1014094" cy="532130"/>
          </a:xfrm>
        </p:grpSpPr>
        <p:sp>
          <p:nvSpPr>
            <p:cNvPr id="51" name="object 51"/>
            <p:cNvSpPr/>
            <p:nvPr/>
          </p:nvSpPr>
          <p:spPr>
            <a:xfrm>
              <a:off x="6032736" y="13072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400" dirty="0"/>
                <a:t>30</a:t>
              </a:r>
              <a:endParaRPr sz="240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50905" y="11254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3783" y="1215947"/>
              <a:ext cx="108584" cy="165592"/>
            </a:xfrm>
            <a:prstGeom prst="rect">
              <a:avLst/>
            </a:prstGeom>
          </p:spPr>
        </p:pic>
      </p:grpSp>
      <p:sp>
        <p:nvSpPr>
          <p:cNvPr id="55" name="Slide Number Placeholder 62">
            <a:extLst>
              <a:ext uri="{FF2B5EF4-FFF2-40B4-BE49-F238E27FC236}">
                <a16:creationId xmlns:a16="http://schemas.microsoft.com/office/drawing/2014/main" id="{70EC71A9-B378-CB21-823D-3B4446B87C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898" y="9277170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E1897AA0-8596-6A94-C089-48B4DDD35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063734"/>
              </p:ext>
            </p:extLst>
          </p:nvPr>
        </p:nvGraphicFramePr>
        <p:xfrm>
          <a:off x="1155879" y="7812023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D2FACBE-A53A-2468-F365-9220202202B3}"/>
              </a:ext>
            </a:extLst>
          </p:cNvPr>
          <p:cNvSpPr/>
          <p:nvPr/>
        </p:nvSpPr>
        <p:spPr>
          <a:xfrm>
            <a:off x="1147599" y="8641131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0" dirty="0"/>
              <a:t> </a:t>
            </a:r>
            <a:r>
              <a:rPr lang="en-US" sz="1000" dirty="0" err="1"/>
              <a:t>terbantu</a:t>
            </a:r>
            <a:r>
              <a:rPr lang="en-US" sz="1000" dirty="0"/>
              <a:t> </a:t>
            </a:r>
            <a:r>
              <a:rPr lang="en-US" sz="1000" dirty="0" err="1"/>
              <a:t>adanya</a:t>
            </a:r>
            <a:r>
              <a:rPr lang="en-US" sz="1000" dirty="0"/>
              <a:t> menu login yang </a:t>
            </a:r>
            <a:r>
              <a:rPr lang="en-US" sz="1000" dirty="0" err="1"/>
              <a:t>mudah</a:t>
            </a:r>
            <a:r>
              <a:rPr lang="en-US" sz="1000" dirty="0"/>
              <a:t> dan </a:t>
            </a:r>
            <a:r>
              <a:rPr lang="en-US" sz="1000" dirty="0" err="1"/>
              <a:t>fitur</a:t>
            </a:r>
            <a:r>
              <a:rPr lang="en-US" sz="1000" dirty="0"/>
              <a:t> </a:t>
            </a:r>
            <a:r>
              <a:rPr lang="en-US" sz="1000" dirty="0" err="1"/>
              <a:t>lupa</a:t>
            </a:r>
            <a:r>
              <a:rPr lang="en-US" sz="1000" dirty="0"/>
              <a:t> password yang </a:t>
            </a:r>
            <a:r>
              <a:rPr lang="en-US" sz="1000" dirty="0" err="1"/>
              <a:t>menurut</a:t>
            </a:r>
            <a:r>
              <a:rPr lang="en-US" sz="1000" dirty="0"/>
              <a:t> </a:t>
            </a:r>
            <a:r>
              <a:rPr lang="en-US" sz="1000" dirty="0" err="1"/>
              <a:t>pengguna</a:t>
            </a:r>
            <a:r>
              <a:rPr lang="en-US" sz="1000" dirty="0"/>
              <a:t> </a:t>
            </a:r>
            <a:r>
              <a:rPr lang="en-US" sz="1000" dirty="0" err="1"/>
              <a:t>sudah</a:t>
            </a:r>
            <a:r>
              <a:rPr lang="en-US" sz="1000" dirty="0"/>
              <a:t> </a:t>
            </a:r>
            <a:r>
              <a:rPr lang="en-US" sz="1000" dirty="0" err="1"/>
              <a:t>cukup</a:t>
            </a:r>
            <a:r>
              <a:rPr lang="en-US" sz="1000" dirty="0"/>
              <a:t> </a:t>
            </a:r>
            <a:r>
              <a:rPr lang="en-US" sz="1000" dirty="0" err="1"/>
              <a:t>dalam</a:t>
            </a:r>
            <a:r>
              <a:rPr lang="en-US" sz="1000" dirty="0"/>
              <a:t> menu login</a:t>
            </a:r>
          </a:p>
        </p:txBody>
      </p:sp>
      <p:sp>
        <p:nvSpPr>
          <p:cNvPr id="58" name="object 2">
            <a:extLst>
              <a:ext uri="{FF2B5EF4-FFF2-40B4-BE49-F238E27FC236}">
                <a16:creationId xmlns:a16="http://schemas.microsoft.com/office/drawing/2014/main" id="{0D144BCE-2C43-D3D0-F685-9C4595C9B3EA}"/>
              </a:ext>
            </a:extLst>
          </p:cNvPr>
          <p:cNvSpPr/>
          <p:nvPr/>
        </p:nvSpPr>
        <p:spPr>
          <a:xfrm>
            <a:off x="5545487" y="2830339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0304DA2B-B6CB-9C92-5B67-EEC18E767CAB}"/>
              </a:ext>
            </a:extLst>
          </p:cNvPr>
          <p:cNvSpPr/>
          <p:nvPr/>
        </p:nvSpPr>
        <p:spPr>
          <a:xfrm>
            <a:off x="5545487" y="3686489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71CFC0F3-0176-685D-D335-C0775C93A406}"/>
              </a:ext>
            </a:extLst>
          </p:cNvPr>
          <p:cNvSpPr/>
          <p:nvPr/>
        </p:nvSpPr>
        <p:spPr>
          <a:xfrm>
            <a:off x="8266059" y="3318153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62" name="object 5">
            <a:extLst>
              <a:ext uri="{FF2B5EF4-FFF2-40B4-BE49-F238E27FC236}">
                <a16:creationId xmlns:a16="http://schemas.microsoft.com/office/drawing/2014/main" id="{4798D72B-F5B9-29DB-5B31-95EA48E15FD7}"/>
              </a:ext>
            </a:extLst>
          </p:cNvPr>
          <p:cNvGrpSpPr/>
          <p:nvPr/>
        </p:nvGrpSpPr>
        <p:grpSpPr>
          <a:xfrm>
            <a:off x="5485043" y="1447800"/>
            <a:ext cx="3520956" cy="6268180"/>
            <a:chOff x="1203444" y="1927141"/>
            <a:chExt cx="2752090" cy="5443220"/>
          </a:xfrm>
        </p:grpSpPr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FC03A267-F1F8-E0F4-ACB9-031257A296CA}"/>
                </a:ext>
              </a:extLst>
            </p:cNvPr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FC00160C-F7CB-4852-00A3-E0198D044CE7}"/>
                </a:ext>
              </a:extLst>
            </p:cNvPr>
            <p:cNvSpPr/>
            <p:nvPr/>
          </p:nvSpPr>
          <p:spPr>
            <a:xfrm>
              <a:off x="1213511" y="1927141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5" name="object 8">
              <a:extLst>
                <a:ext uri="{FF2B5EF4-FFF2-40B4-BE49-F238E27FC236}">
                  <a16:creationId xmlns:a16="http://schemas.microsoft.com/office/drawing/2014/main" id="{DA570883-029A-89AA-6654-8BAE9E469A02}"/>
                </a:ext>
              </a:extLst>
            </p:cNvPr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6" name="object 9">
              <a:extLst>
                <a:ext uri="{FF2B5EF4-FFF2-40B4-BE49-F238E27FC236}">
                  <a16:creationId xmlns:a16="http://schemas.microsoft.com/office/drawing/2014/main" id="{77CA7DE2-E7C9-ACC4-BEE5-D76E61F815FD}"/>
                </a:ext>
              </a:extLst>
            </p:cNvPr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7" name="object 10">
              <a:extLst>
                <a:ext uri="{FF2B5EF4-FFF2-40B4-BE49-F238E27FC236}">
                  <a16:creationId xmlns:a16="http://schemas.microsoft.com/office/drawing/2014/main" id="{6536F0D7-61FB-4500-1F93-CBA1FAFFC7BC}"/>
                </a:ext>
              </a:extLst>
            </p:cNvPr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8" name="object 11">
              <a:extLst>
                <a:ext uri="{FF2B5EF4-FFF2-40B4-BE49-F238E27FC236}">
                  <a16:creationId xmlns:a16="http://schemas.microsoft.com/office/drawing/2014/main" id="{E8BAF05D-8DF5-4C27-B15B-A0E030EA8B0F}"/>
                </a:ext>
              </a:extLst>
            </p:cNvPr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9" name="object 12">
              <a:extLst>
                <a:ext uri="{FF2B5EF4-FFF2-40B4-BE49-F238E27FC236}">
                  <a16:creationId xmlns:a16="http://schemas.microsoft.com/office/drawing/2014/main" id="{A92A2A68-4F91-348D-E32F-7BC565B2A480}"/>
                </a:ext>
              </a:extLst>
            </p:cNvPr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0" name="object 13">
              <a:extLst>
                <a:ext uri="{FF2B5EF4-FFF2-40B4-BE49-F238E27FC236}">
                  <a16:creationId xmlns:a16="http://schemas.microsoft.com/office/drawing/2014/main" id="{C3DAACFA-BFD3-A3F8-B8A9-7B90C0733565}"/>
                </a:ext>
              </a:extLst>
            </p:cNvPr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1" name="object 18">
            <a:extLst>
              <a:ext uri="{FF2B5EF4-FFF2-40B4-BE49-F238E27FC236}">
                <a16:creationId xmlns:a16="http://schemas.microsoft.com/office/drawing/2014/main" id="{9C3CE7BD-D8CA-2B3B-9008-9DDFB671CFA3}"/>
              </a:ext>
            </a:extLst>
          </p:cNvPr>
          <p:cNvSpPr txBox="1"/>
          <p:nvPr/>
        </p:nvSpPr>
        <p:spPr>
          <a:xfrm>
            <a:off x="5485044" y="8472750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aphicFrame>
        <p:nvGraphicFramePr>
          <p:cNvPr id="72" name="Table 56">
            <a:extLst>
              <a:ext uri="{FF2B5EF4-FFF2-40B4-BE49-F238E27FC236}">
                <a16:creationId xmlns:a16="http://schemas.microsoft.com/office/drawing/2014/main" id="{5F406589-17EA-B29E-EB05-5B4855A5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72578"/>
              </p:ext>
            </p:extLst>
          </p:nvPr>
        </p:nvGraphicFramePr>
        <p:xfrm>
          <a:off x="5509413" y="7793400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49EDF5D2-BF2C-152A-1474-000F9358333A}"/>
              </a:ext>
            </a:extLst>
          </p:cNvPr>
          <p:cNvSpPr/>
          <p:nvPr/>
        </p:nvSpPr>
        <p:spPr>
          <a:xfrm>
            <a:off x="5489642" y="8624202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0" dirty="0" err="1"/>
              <a:t>karena</a:t>
            </a:r>
            <a:r>
              <a:rPr lang="en-US" sz="1000" dirty="0"/>
              <a:t> </a:t>
            </a:r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ditampilkannya</a:t>
            </a:r>
            <a:r>
              <a:rPr lang="en-US" sz="1000" dirty="0"/>
              <a:t> menu </a:t>
            </a:r>
            <a:r>
              <a:rPr lang="en-US" sz="1000" dirty="0" err="1"/>
              <a:t>perunjuk</a:t>
            </a:r>
            <a:r>
              <a:rPr lang="en-US" sz="1000" dirty="0"/>
              <a:t> </a:t>
            </a:r>
            <a:r>
              <a:rPr lang="en-US" sz="1000" dirty="0" err="1"/>
              <a:t>dapat</a:t>
            </a:r>
            <a:r>
              <a:rPr lang="en-US" sz="1000" dirty="0"/>
              <a:t> </a:t>
            </a:r>
            <a:r>
              <a:rPr lang="en-US" sz="1000" dirty="0" err="1"/>
              <a:t>membingungkan</a:t>
            </a:r>
            <a:r>
              <a:rPr lang="en-US" sz="1000" dirty="0"/>
              <a:t> </a:t>
            </a:r>
            <a:r>
              <a:rPr lang="en-US" sz="1000" dirty="0" err="1"/>
              <a:t>pengguna</a:t>
            </a:r>
            <a:r>
              <a:rPr lang="en-US" sz="1000" dirty="0"/>
              <a:t> </a:t>
            </a:r>
            <a:r>
              <a:rPr lang="en-US" sz="1000" dirty="0" err="1"/>
              <a:t>saat</a:t>
            </a:r>
            <a:r>
              <a:rPr lang="en-US" sz="1000" dirty="0"/>
              <a:t> </a:t>
            </a:r>
            <a:r>
              <a:rPr lang="en-US" sz="1000" dirty="0" err="1"/>
              <a:t>memilih</a:t>
            </a:r>
            <a:r>
              <a:rPr lang="en-US" sz="1000" dirty="0"/>
              <a:t> </a:t>
            </a:r>
            <a:r>
              <a:rPr lang="en-US" sz="1000" dirty="0" err="1"/>
              <a:t>beberapa</a:t>
            </a:r>
            <a:r>
              <a:rPr lang="en-US" sz="1000" dirty="0"/>
              <a:t> menu </a:t>
            </a:r>
            <a:r>
              <a:rPr lang="en-US" sz="1000" dirty="0" err="1"/>
              <a:t>lainnya</a:t>
            </a:r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E89FB0-035B-D785-7494-9E89C03992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3616" y="1785319"/>
            <a:ext cx="2894898" cy="5738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18880-A012-61FA-9BD3-41DCE0844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3599" y="1785319"/>
            <a:ext cx="2962936" cy="573856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444" y="2847268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1203444" y="3703418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3924016" y="3335082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5" name="object 5"/>
          <p:cNvGrpSpPr/>
          <p:nvPr/>
        </p:nvGrpSpPr>
        <p:grpSpPr>
          <a:xfrm>
            <a:off x="1143000" y="1464729"/>
            <a:ext cx="3520837" cy="6268180"/>
            <a:chOff x="1203444" y="1927140"/>
            <a:chExt cx="2751997" cy="5443220"/>
          </a:xfrm>
        </p:grpSpPr>
        <p:sp>
          <p:nvSpPr>
            <p:cNvPr id="6" name="object 6"/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13511" y="1927140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43000" y="1101568"/>
            <a:ext cx="21475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AB Testing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3001" y="8489679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53706" y="890039"/>
            <a:ext cx="1014094" cy="532130"/>
            <a:chOff x="5850905" y="1125459"/>
            <a:chExt cx="1014094" cy="532130"/>
          </a:xfrm>
        </p:grpSpPr>
        <p:sp>
          <p:nvSpPr>
            <p:cNvPr id="51" name="object 51"/>
            <p:cNvSpPr/>
            <p:nvPr/>
          </p:nvSpPr>
          <p:spPr>
            <a:xfrm>
              <a:off x="6032736" y="13072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400" dirty="0"/>
                <a:t>30</a:t>
              </a:r>
              <a:endParaRPr sz="240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50905" y="11254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3783" y="1215947"/>
              <a:ext cx="108584" cy="165592"/>
            </a:xfrm>
            <a:prstGeom prst="rect">
              <a:avLst/>
            </a:prstGeom>
          </p:spPr>
        </p:pic>
      </p:grpSp>
      <p:sp>
        <p:nvSpPr>
          <p:cNvPr id="55" name="Slide Number Placeholder 62">
            <a:extLst>
              <a:ext uri="{FF2B5EF4-FFF2-40B4-BE49-F238E27FC236}">
                <a16:creationId xmlns:a16="http://schemas.microsoft.com/office/drawing/2014/main" id="{70EC71A9-B378-CB21-823D-3B4446B87C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898" y="9277170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E1897AA0-8596-6A94-C089-48B4DDD35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021218"/>
              </p:ext>
            </p:extLst>
          </p:nvPr>
        </p:nvGraphicFramePr>
        <p:xfrm>
          <a:off x="1155879" y="7812023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D2FACBE-A53A-2468-F365-9220202202B3}"/>
              </a:ext>
            </a:extLst>
          </p:cNvPr>
          <p:cNvSpPr/>
          <p:nvPr/>
        </p:nvSpPr>
        <p:spPr>
          <a:xfrm>
            <a:off x="1147599" y="8641131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000" dirty="0"/>
              <a:t> Pada prototype ini pengguna kurang puas karena tampilan di menu ini yang kurang menarik serta penamaanya</a:t>
            </a:r>
            <a:endParaRPr lang="en-US" sz="1000" dirty="0"/>
          </a:p>
        </p:txBody>
      </p:sp>
      <p:sp>
        <p:nvSpPr>
          <p:cNvPr id="58" name="object 2">
            <a:extLst>
              <a:ext uri="{FF2B5EF4-FFF2-40B4-BE49-F238E27FC236}">
                <a16:creationId xmlns:a16="http://schemas.microsoft.com/office/drawing/2014/main" id="{0D144BCE-2C43-D3D0-F685-9C4595C9B3EA}"/>
              </a:ext>
            </a:extLst>
          </p:cNvPr>
          <p:cNvSpPr/>
          <p:nvPr/>
        </p:nvSpPr>
        <p:spPr>
          <a:xfrm>
            <a:off x="5545487" y="2830339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0304DA2B-B6CB-9C92-5B67-EEC18E767CAB}"/>
              </a:ext>
            </a:extLst>
          </p:cNvPr>
          <p:cNvSpPr/>
          <p:nvPr/>
        </p:nvSpPr>
        <p:spPr>
          <a:xfrm>
            <a:off x="5545487" y="3686489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71CFC0F3-0176-685D-D335-C0775C93A406}"/>
              </a:ext>
            </a:extLst>
          </p:cNvPr>
          <p:cNvSpPr/>
          <p:nvPr/>
        </p:nvSpPr>
        <p:spPr>
          <a:xfrm>
            <a:off x="8266059" y="3318153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62" name="object 5">
            <a:extLst>
              <a:ext uri="{FF2B5EF4-FFF2-40B4-BE49-F238E27FC236}">
                <a16:creationId xmlns:a16="http://schemas.microsoft.com/office/drawing/2014/main" id="{4798D72B-F5B9-29DB-5B31-95EA48E15FD7}"/>
              </a:ext>
            </a:extLst>
          </p:cNvPr>
          <p:cNvGrpSpPr/>
          <p:nvPr/>
        </p:nvGrpSpPr>
        <p:grpSpPr>
          <a:xfrm>
            <a:off x="5485043" y="1447800"/>
            <a:ext cx="3520956" cy="6268180"/>
            <a:chOff x="1203444" y="1927141"/>
            <a:chExt cx="2752090" cy="5443220"/>
          </a:xfrm>
        </p:grpSpPr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FC03A267-F1F8-E0F4-ACB9-031257A296CA}"/>
                </a:ext>
              </a:extLst>
            </p:cNvPr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FC00160C-F7CB-4852-00A3-E0198D044CE7}"/>
                </a:ext>
              </a:extLst>
            </p:cNvPr>
            <p:cNvSpPr/>
            <p:nvPr/>
          </p:nvSpPr>
          <p:spPr>
            <a:xfrm>
              <a:off x="1213511" y="1927141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5" name="object 8">
              <a:extLst>
                <a:ext uri="{FF2B5EF4-FFF2-40B4-BE49-F238E27FC236}">
                  <a16:creationId xmlns:a16="http://schemas.microsoft.com/office/drawing/2014/main" id="{DA570883-029A-89AA-6654-8BAE9E469A02}"/>
                </a:ext>
              </a:extLst>
            </p:cNvPr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6" name="object 9">
              <a:extLst>
                <a:ext uri="{FF2B5EF4-FFF2-40B4-BE49-F238E27FC236}">
                  <a16:creationId xmlns:a16="http://schemas.microsoft.com/office/drawing/2014/main" id="{77CA7DE2-E7C9-ACC4-BEE5-D76E61F815FD}"/>
                </a:ext>
              </a:extLst>
            </p:cNvPr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7" name="object 10">
              <a:extLst>
                <a:ext uri="{FF2B5EF4-FFF2-40B4-BE49-F238E27FC236}">
                  <a16:creationId xmlns:a16="http://schemas.microsoft.com/office/drawing/2014/main" id="{6536F0D7-61FB-4500-1F93-CBA1FAFFC7BC}"/>
                </a:ext>
              </a:extLst>
            </p:cNvPr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8" name="object 11">
              <a:extLst>
                <a:ext uri="{FF2B5EF4-FFF2-40B4-BE49-F238E27FC236}">
                  <a16:creationId xmlns:a16="http://schemas.microsoft.com/office/drawing/2014/main" id="{E8BAF05D-8DF5-4C27-B15B-A0E030EA8B0F}"/>
                </a:ext>
              </a:extLst>
            </p:cNvPr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9" name="object 12">
              <a:extLst>
                <a:ext uri="{FF2B5EF4-FFF2-40B4-BE49-F238E27FC236}">
                  <a16:creationId xmlns:a16="http://schemas.microsoft.com/office/drawing/2014/main" id="{A92A2A68-4F91-348D-E32F-7BC565B2A480}"/>
                </a:ext>
              </a:extLst>
            </p:cNvPr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0" name="object 13">
              <a:extLst>
                <a:ext uri="{FF2B5EF4-FFF2-40B4-BE49-F238E27FC236}">
                  <a16:creationId xmlns:a16="http://schemas.microsoft.com/office/drawing/2014/main" id="{C3DAACFA-BFD3-A3F8-B8A9-7B90C0733565}"/>
                </a:ext>
              </a:extLst>
            </p:cNvPr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1" name="object 18">
            <a:extLst>
              <a:ext uri="{FF2B5EF4-FFF2-40B4-BE49-F238E27FC236}">
                <a16:creationId xmlns:a16="http://schemas.microsoft.com/office/drawing/2014/main" id="{9C3CE7BD-D8CA-2B3B-9008-9DDFB671CFA3}"/>
              </a:ext>
            </a:extLst>
          </p:cNvPr>
          <p:cNvSpPr txBox="1"/>
          <p:nvPr/>
        </p:nvSpPr>
        <p:spPr>
          <a:xfrm>
            <a:off x="5485044" y="8472750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aphicFrame>
        <p:nvGraphicFramePr>
          <p:cNvPr id="72" name="Table 56">
            <a:extLst>
              <a:ext uri="{FF2B5EF4-FFF2-40B4-BE49-F238E27FC236}">
                <a16:creationId xmlns:a16="http://schemas.microsoft.com/office/drawing/2014/main" id="{5F406589-17EA-B29E-EB05-5B4855A5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314720"/>
              </p:ext>
            </p:extLst>
          </p:nvPr>
        </p:nvGraphicFramePr>
        <p:xfrm>
          <a:off x="5509413" y="7793400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49EDF5D2-BF2C-152A-1474-000F9358333A}"/>
              </a:ext>
            </a:extLst>
          </p:cNvPr>
          <p:cNvSpPr/>
          <p:nvPr/>
        </p:nvSpPr>
        <p:spPr>
          <a:xfrm>
            <a:off x="5489642" y="8624202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0" dirty="0"/>
              <a:t> Pada prototype </a:t>
            </a:r>
            <a:r>
              <a:rPr lang="en-US" sz="1000" dirty="0" err="1"/>
              <a:t>ini</a:t>
            </a:r>
            <a:r>
              <a:rPr lang="en-US" sz="1000" dirty="0"/>
              <a:t> </a:t>
            </a:r>
            <a:r>
              <a:rPr lang="en-US" sz="1000" dirty="0" err="1"/>
              <a:t>pengguna</a:t>
            </a:r>
            <a:r>
              <a:rPr lang="en-US" sz="1000" dirty="0"/>
              <a:t> </a:t>
            </a:r>
            <a:r>
              <a:rPr lang="en-US" sz="1000" dirty="0" err="1"/>
              <a:t>merasa</a:t>
            </a:r>
            <a:r>
              <a:rPr lang="en-US" sz="1000" dirty="0"/>
              <a:t> </a:t>
            </a:r>
            <a:r>
              <a:rPr lang="en-US" sz="1000" dirty="0" err="1"/>
              <a:t>puas</a:t>
            </a:r>
            <a:r>
              <a:rPr lang="en-US" sz="1000" dirty="0"/>
              <a:t> </a:t>
            </a:r>
            <a:r>
              <a:rPr lang="en-US" sz="1000" dirty="0" err="1"/>
              <a:t>karena</a:t>
            </a:r>
            <a:r>
              <a:rPr lang="en-US" sz="1000" dirty="0"/>
              <a:t> </a:t>
            </a:r>
            <a:r>
              <a:rPr lang="en-US" sz="1000" dirty="0" err="1"/>
              <a:t>disuguhkan</a:t>
            </a:r>
            <a:r>
              <a:rPr lang="en-US" sz="1000" dirty="0"/>
              <a:t> menu </a:t>
            </a:r>
            <a:r>
              <a:rPr lang="en-US" sz="1000" dirty="0" err="1"/>
              <a:t>melihat</a:t>
            </a:r>
            <a:r>
              <a:rPr lang="en-US" sz="1000" dirty="0"/>
              <a:t> </a:t>
            </a:r>
            <a:r>
              <a:rPr lang="en-US" sz="1000" dirty="0" err="1"/>
              <a:t>teman</a:t>
            </a:r>
            <a:r>
              <a:rPr lang="en-US" sz="1000" dirty="0"/>
              <a:t> </a:t>
            </a:r>
            <a:r>
              <a:rPr lang="en-US" sz="1000" dirty="0" err="1"/>
              <a:t>serta</a:t>
            </a:r>
            <a:r>
              <a:rPr lang="en-US" sz="1000" dirty="0"/>
              <a:t> </a:t>
            </a:r>
            <a:r>
              <a:rPr lang="en-US" sz="1000" dirty="0" err="1"/>
              <a:t>berinteraksi</a:t>
            </a:r>
            <a:r>
              <a:rPr lang="en-US" sz="1000" dirty="0"/>
              <a:t> </a:t>
            </a:r>
            <a:r>
              <a:rPr lang="en-US" sz="1000" dirty="0" err="1"/>
              <a:t>dengan</a:t>
            </a:r>
            <a:r>
              <a:rPr lang="en-US" sz="1000" dirty="0"/>
              <a:t> </a:t>
            </a:r>
            <a:r>
              <a:rPr lang="en-US" sz="1000" dirty="0" err="1"/>
              <a:t>teman</a:t>
            </a:r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E89FB0-035B-D785-7494-9E89C03992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485" y="1785319"/>
            <a:ext cx="2962936" cy="5738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18880-A012-61FA-9BD3-41DCE0844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9828" y="1785319"/>
            <a:ext cx="2884707" cy="57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7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2529" y="2942787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3082529" y="3798937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5803101" y="3430601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5" name="object 5"/>
          <p:cNvGrpSpPr/>
          <p:nvPr/>
        </p:nvGrpSpPr>
        <p:grpSpPr>
          <a:xfrm>
            <a:off x="3022085" y="1560248"/>
            <a:ext cx="3520837" cy="6268180"/>
            <a:chOff x="1203444" y="1927140"/>
            <a:chExt cx="2751997" cy="5443220"/>
          </a:xfrm>
        </p:grpSpPr>
        <p:sp>
          <p:nvSpPr>
            <p:cNvPr id="6" name="object 6"/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13511" y="1927140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43000" y="1101568"/>
            <a:ext cx="21475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AB Testing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022086" y="8585198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53706" y="890039"/>
            <a:ext cx="1014094" cy="532130"/>
            <a:chOff x="5850905" y="1125459"/>
            <a:chExt cx="1014094" cy="532130"/>
          </a:xfrm>
        </p:grpSpPr>
        <p:sp>
          <p:nvSpPr>
            <p:cNvPr id="51" name="object 51"/>
            <p:cNvSpPr/>
            <p:nvPr/>
          </p:nvSpPr>
          <p:spPr>
            <a:xfrm>
              <a:off x="6032736" y="13072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400" dirty="0"/>
                <a:t>30</a:t>
              </a:r>
              <a:endParaRPr sz="240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50905" y="11254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3783" y="1215947"/>
              <a:ext cx="108584" cy="165592"/>
            </a:xfrm>
            <a:prstGeom prst="rect">
              <a:avLst/>
            </a:prstGeom>
          </p:spPr>
        </p:pic>
      </p:grpSp>
      <p:sp>
        <p:nvSpPr>
          <p:cNvPr id="55" name="Slide Number Placeholder 62">
            <a:extLst>
              <a:ext uri="{FF2B5EF4-FFF2-40B4-BE49-F238E27FC236}">
                <a16:creationId xmlns:a16="http://schemas.microsoft.com/office/drawing/2014/main" id="{70EC71A9-B378-CB21-823D-3B4446B87C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898" y="9277170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E1897AA0-8596-6A94-C089-48B4DDD35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6804"/>
              </p:ext>
            </p:extLst>
          </p:nvPr>
        </p:nvGraphicFramePr>
        <p:xfrm>
          <a:off x="3034964" y="7907542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D2FACBE-A53A-2468-F365-9220202202B3}"/>
              </a:ext>
            </a:extLst>
          </p:cNvPr>
          <p:cNvSpPr/>
          <p:nvPr/>
        </p:nvSpPr>
        <p:spPr>
          <a:xfrm>
            <a:off x="3026684" y="8736650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000" dirty="0"/>
              <a:t> Pada prototype ini pengguna merasa puas karena terdapat banyak pilihan metode pembayaran</a:t>
            </a:r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E89FB0-035B-D785-7494-9E89C03992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9684" y="1880838"/>
            <a:ext cx="2884707" cy="57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66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27199"/>
            <a:ext cx="45693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Verification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066406" y="915670"/>
            <a:ext cx="1014094" cy="532130"/>
            <a:chOff x="8267799" y="1751191"/>
            <a:chExt cx="1014094" cy="532130"/>
          </a:xfrm>
        </p:grpSpPr>
        <p:sp>
          <p:nvSpPr>
            <p:cNvPr id="48" name="object 48"/>
            <p:cNvSpPr/>
            <p:nvPr/>
          </p:nvSpPr>
          <p:spPr>
            <a:xfrm>
              <a:off x="8449629" y="193302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8" y="344532"/>
                  </a:lnTo>
                  <a:lnTo>
                    <a:pt x="1496" y="338477"/>
                  </a:lnTo>
                  <a:lnTo>
                    <a:pt x="0" y="331065"/>
                  </a:lnTo>
                  <a:lnTo>
                    <a:pt x="0" y="19046"/>
                  </a:lnTo>
                  <a:lnTo>
                    <a:pt x="1496" y="11634"/>
                  </a:lnTo>
                  <a:lnTo>
                    <a:pt x="5578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6"/>
                  </a:lnTo>
                  <a:lnTo>
                    <a:pt x="831647" y="331065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4</a:t>
              </a:r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8267799" y="175119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6" y="1841679"/>
              <a:ext cx="108584" cy="165592"/>
            </a:xfrm>
            <a:prstGeom prst="rect">
              <a:avLst/>
            </a:prstGeom>
          </p:spPr>
        </p:pic>
      </p:grpSp>
      <p:sp>
        <p:nvSpPr>
          <p:cNvPr id="53" name="object 4">
            <a:extLst>
              <a:ext uri="{FF2B5EF4-FFF2-40B4-BE49-F238E27FC236}">
                <a16:creationId xmlns:a16="http://schemas.microsoft.com/office/drawing/2014/main" id="{0A81089A-2067-6157-8FFB-91BDF26D3091}"/>
              </a:ext>
            </a:extLst>
          </p:cNvPr>
          <p:cNvSpPr txBox="1"/>
          <p:nvPr/>
        </p:nvSpPr>
        <p:spPr>
          <a:xfrm>
            <a:off x="1143041" y="2659800"/>
            <a:ext cx="2261871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  <a:tabLst>
                <a:tab pos="1378051" algn="l"/>
              </a:tabLst>
            </a:pPr>
            <a:r>
              <a:rPr sz="1201" dirty="0">
                <a:latin typeface="Verdana"/>
                <a:cs typeface="Verdana"/>
              </a:rPr>
              <a:t>HYPOTHESES	</a:t>
            </a:r>
          </a:p>
        </p:txBody>
      </p:sp>
      <p:sp>
        <p:nvSpPr>
          <p:cNvPr id="54" name="object 5">
            <a:extLst>
              <a:ext uri="{FF2B5EF4-FFF2-40B4-BE49-F238E27FC236}">
                <a16:creationId xmlns:a16="http://schemas.microsoft.com/office/drawing/2014/main" id="{C9009DD7-2CED-7423-A821-708B9920C982}"/>
              </a:ext>
            </a:extLst>
          </p:cNvPr>
          <p:cNvSpPr txBox="1"/>
          <p:nvPr/>
        </p:nvSpPr>
        <p:spPr>
          <a:xfrm>
            <a:off x="5626924" y="2659794"/>
            <a:ext cx="115443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EXPLANATION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B77F6A-EC7A-3C33-A2AD-9FAEABD370FC}"/>
              </a:ext>
            </a:extLst>
          </p:cNvPr>
          <p:cNvSpPr txBox="1"/>
          <p:nvPr/>
        </p:nvSpPr>
        <p:spPr>
          <a:xfrm>
            <a:off x="1143000" y="2920594"/>
            <a:ext cx="106420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H1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H2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H3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H4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H5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BF54C2-4DA3-9F30-D61E-CD6D8A3D018B}"/>
              </a:ext>
            </a:extLst>
          </p:cNvPr>
          <p:cNvSpPr txBox="1"/>
          <p:nvPr/>
        </p:nvSpPr>
        <p:spPr>
          <a:xfrm>
            <a:off x="2340703" y="2911553"/>
            <a:ext cx="310315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Anak </a:t>
            </a:r>
            <a:r>
              <a:rPr lang="en-US" dirty="0" err="1"/>
              <a:t>anak</a:t>
            </a:r>
            <a:r>
              <a:rPr lang="en-US" dirty="0"/>
              <a:t> yang </a:t>
            </a:r>
            <a:r>
              <a:rPr lang="en-US" dirty="0" err="1"/>
              <a:t>suka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6A2A34-0C2D-9C69-1BEF-91097C99A161}"/>
              </a:ext>
            </a:extLst>
          </p:cNvPr>
          <p:cNvSpPr txBox="1"/>
          <p:nvPr/>
        </p:nvSpPr>
        <p:spPr>
          <a:xfrm>
            <a:off x="5626924" y="2911553"/>
            <a:ext cx="3440876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uji banding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sejenis</a:t>
            </a:r>
            <a:r>
              <a:rPr lang="en-US" dirty="0"/>
              <a:t>,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merasakan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edukasi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oleh </a:t>
            </a:r>
            <a:r>
              <a:rPr lang="en-US" dirty="0" err="1"/>
              <a:t>pengguna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kegunaannya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F0A90-438E-67B4-3457-3C90CAD82915}"/>
              </a:ext>
            </a:extLst>
          </p:cNvPr>
          <p:cNvSpPr txBox="1"/>
          <p:nvPr/>
        </p:nvSpPr>
        <p:spPr>
          <a:xfrm>
            <a:off x="2243496" y="2620039"/>
            <a:ext cx="1642704" cy="2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1" dirty="0">
                <a:latin typeface="Verdana"/>
                <a:cs typeface="Verdana"/>
              </a:rPr>
              <a:t>PERSONAS</a:t>
            </a:r>
            <a:endParaRPr lang="en-US" sz="1201" dirty="0">
              <a:latin typeface="Verdana"/>
              <a:cs typeface="Verdana"/>
            </a:endParaRPr>
          </a:p>
        </p:txBody>
      </p:sp>
      <p:sp>
        <p:nvSpPr>
          <p:cNvPr id="5" name="Slide Number Placeholder 62">
            <a:extLst>
              <a:ext uri="{FF2B5EF4-FFF2-40B4-BE49-F238E27FC236}">
                <a16:creationId xmlns:a16="http://schemas.microsoft.com/office/drawing/2014/main" id="{B74FBB3A-F5D7-E09B-AC3E-EB16CB145B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70482" y="1132292"/>
            <a:ext cx="4699627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Objective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66406" y="915670"/>
            <a:ext cx="1014094" cy="532130"/>
            <a:chOff x="5981679" y="77724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95907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4</a:t>
              </a:r>
              <a:endParaRPr sz="160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77724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67728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1CC6C54-CD79-EA9B-1E2D-653FDAE25D84}"/>
              </a:ext>
            </a:extLst>
          </p:cNvPr>
          <p:cNvSpPr txBox="1"/>
          <p:nvPr/>
        </p:nvSpPr>
        <p:spPr>
          <a:xfrm>
            <a:off x="1066800" y="1828800"/>
            <a:ext cx="792480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Alasan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menu yang </a:t>
            </a:r>
            <a:r>
              <a:rPr lang="en-US" dirty="0" err="1"/>
              <a:t>simpel</a:t>
            </a:r>
            <a:r>
              <a:rPr lang="en-US" dirty="0"/>
              <a:t> agar </a:t>
            </a:r>
            <a:r>
              <a:rPr lang="en-US" dirty="0" err="1"/>
              <a:t>memudahkan</a:t>
            </a:r>
            <a:r>
              <a:rPr lang="en-US" dirty="0"/>
              <a:t> user </a:t>
            </a:r>
            <a:r>
              <a:rPr lang="en-US" dirty="0" err="1"/>
              <a:t>untukmengarahkan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dan </a:t>
            </a:r>
            <a:r>
              <a:rPr lang="en-US" dirty="0" err="1"/>
              <a:t>terkadang</a:t>
            </a:r>
            <a:r>
              <a:rPr lang="en-US" dirty="0"/>
              <a:t> juga </a:t>
            </a:r>
            <a:r>
              <a:rPr lang="en-US" dirty="0" err="1"/>
              <a:t>ada</a:t>
            </a:r>
            <a:r>
              <a:rPr lang="en-US" dirty="0"/>
              <a:t> user yang </a:t>
            </a:r>
            <a:r>
              <a:rPr lang="en-US" dirty="0" err="1"/>
              <a:t>pengen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kedapalam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tampilkan</a:t>
            </a:r>
            <a:r>
              <a:rPr lang="en-US" dirty="0"/>
              <a:t> menu </a:t>
            </a:r>
            <a:r>
              <a:rPr lang="en-US" dirty="0" err="1"/>
              <a:t>utamal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oleh  </a:t>
            </a:r>
            <a:r>
              <a:rPr lang="en-US" dirty="0" err="1"/>
              <a:t>pengguna</a:t>
            </a:r>
            <a:r>
              <a:rPr lang="en-US" dirty="0"/>
              <a:t>. Halaman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kebagian</a:t>
            </a:r>
            <a:r>
              <a:rPr lang="en-US" dirty="0"/>
              <a:t> sub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\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menu </a:t>
            </a:r>
            <a:r>
              <a:rPr lang="en-US" dirty="0" err="1"/>
              <a:t>sebelumnya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. </a:t>
            </a:r>
            <a:r>
              <a:rPr lang="en-US" dirty="0" err="1"/>
              <a:t>Dihalaman</a:t>
            </a:r>
            <a:r>
              <a:rPr lang="en-US" dirty="0"/>
              <a:t> </a:t>
            </a:r>
            <a:r>
              <a:rPr lang="en-US" dirty="0" err="1"/>
              <a:t>keempat</a:t>
            </a:r>
            <a:r>
              <a:rPr lang="en-US" dirty="0"/>
              <a:t>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kebagian</a:t>
            </a:r>
            <a:r>
              <a:rPr lang="en-US" dirty="0"/>
              <a:t> menu </a:t>
            </a:r>
            <a:r>
              <a:rPr lang="en-US" dirty="0" err="1"/>
              <a:t>pembelajaran</a:t>
            </a:r>
            <a:r>
              <a:rPr lang="en-US" dirty="0"/>
              <a:t>.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dan </a:t>
            </a:r>
            <a:r>
              <a:rPr lang="en-US" dirty="0" err="1"/>
              <a:t>dimunculkan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dijawab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 oleh </a:t>
            </a:r>
            <a:r>
              <a:rPr lang="en-US" dirty="0" err="1"/>
              <a:t>pengguna</a:t>
            </a:r>
            <a:r>
              <a:rPr lang="en-US" dirty="0"/>
              <a:t>,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dihalaman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kesempatan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yang </a:t>
            </a:r>
            <a:r>
              <a:rPr lang="en-US" dirty="0" err="1"/>
              <a:t>diberikan</a:t>
            </a:r>
            <a:r>
              <a:rPr lang="en-US" dirty="0"/>
              <a:t>. </a:t>
            </a:r>
          </a:p>
        </p:txBody>
      </p:sp>
      <p:sp>
        <p:nvSpPr>
          <p:cNvPr id="3" name="Slide Number Placeholder 62">
            <a:extLst>
              <a:ext uri="{FF2B5EF4-FFF2-40B4-BE49-F238E27FC236}">
                <a16:creationId xmlns:a16="http://schemas.microsoft.com/office/drawing/2014/main" id="{4E503F3C-5A59-57E8-8571-953A2CEA0D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04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1" y="1123352"/>
            <a:ext cx="4225608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Objective Behavioral 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1363" y="2383414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3000" y="2383414"/>
            <a:ext cx="281558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OBSERVED BEHAVIORAL VARIABLE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8045208" y="918602"/>
            <a:ext cx="1014094" cy="532130"/>
            <a:chOff x="8267797" y="1838414"/>
            <a:chExt cx="1014094" cy="532130"/>
          </a:xfrm>
        </p:grpSpPr>
        <p:sp>
          <p:nvSpPr>
            <p:cNvPr id="34" name="object 34"/>
            <p:cNvSpPr/>
            <p:nvPr/>
          </p:nvSpPr>
          <p:spPr>
            <a:xfrm>
              <a:off x="8449628" y="202024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4</a:t>
              </a:r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8267797" y="183841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5" y="1928902"/>
              <a:ext cx="108584" cy="16559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5C1E04E-EFE4-9EF5-5BF6-A7788CE3735A}"/>
              </a:ext>
            </a:extLst>
          </p:cNvPr>
          <p:cNvSpPr txBox="1"/>
          <p:nvPr/>
        </p:nvSpPr>
        <p:spPr>
          <a:xfrm>
            <a:off x="1143001" y="2667000"/>
            <a:ext cx="35814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nn-NO" dirty="0"/>
              <a:t>Kemudahan mendapatkan kelas yang sesuai dengan bakat pengguna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memakai</a:t>
            </a:r>
            <a:r>
              <a:rPr lang="en-US" dirty="0"/>
              <a:t> gadget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edukasi</a:t>
            </a:r>
            <a:r>
              <a:rPr lang="en-US" dirty="0"/>
              <a:t> </a:t>
            </a:r>
            <a:r>
              <a:rPr lang="en-US" dirty="0" err="1"/>
              <a:t>bakat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yang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minat</a:t>
            </a:r>
            <a:r>
              <a:rPr lang="en-US" dirty="0"/>
              <a:t> </a:t>
            </a:r>
            <a:r>
              <a:rPr lang="en-US" dirty="0" err="1"/>
              <a:t>bakat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sub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pilihan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Kemudahan anak anak yang pengudkasian bakat kapan saja dan dimana saja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Kemudahan mendapatkan kelas kelas tambahan dalam menu kelas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FC4753-8564-C701-0A58-3AE44CF03802}"/>
              </a:ext>
            </a:extLst>
          </p:cNvPr>
          <p:cNvSpPr txBox="1"/>
          <p:nvPr/>
        </p:nvSpPr>
        <p:spPr>
          <a:xfrm>
            <a:off x="5477902" y="2688077"/>
            <a:ext cx="35814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1,2,3,4,5. </a:t>
            </a:r>
          </a:p>
          <a:p>
            <a:r>
              <a:rPr lang="en-US" dirty="0"/>
              <a:t>90%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diwakili</a:t>
            </a:r>
            <a:r>
              <a:rPr lang="en-US" dirty="0"/>
              <a:t> oleh user story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yang </a:t>
            </a:r>
            <a:r>
              <a:rPr lang="en-US" dirty="0" err="1"/>
              <a:t>suka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online</a:t>
            </a:r>
          </a:p>
        </p:txBody>
      </p:sp>
      <p:sp>
        <p:nvSpPr>
          <p:cNvPr id="4" name="Slide Number Placeholder 62">
            <a:extLst>
              <a:ext uri="{FF2B5EF4-FFF2-40B4-BE49-F238E27FC236}">
                <a16:creationId xmlns:a16="http://schemas.microsoft.com/office/drawing/2014/main" id="{5AD1C929-C555-E00D-8021-562D1C11C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4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051172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Login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i-FI" sz="1500" dirty="0">
                          <a:latin typeface="Times New Roman"/>
                          <a:cs typeface="Times New Roman"/>
                        </a:rPr>
                        <a:t>ketika kilk got it akan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i-FI" sz="1500" dirty="0">
                          <a:latin typeface="Times New Roman"/>
                          <a:cs typeface="Times New Roman"/>
                        </a:rPr>
                        <a:t>terbuka menu login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menampilkan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tampilan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fitur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tampilan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Login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Username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String &amp;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Minimal : 4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Maksimal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-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Password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String &amp;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Minimal : 4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Maksimal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12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052" y="4096248"/>
            <a:ext cx="2292443" cy="45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7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54799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Menu Utama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i-FI" sz="1500" dirty="0">
                          <a:latin typeface="Times New Roman"/>
                          <a:cs typeface="Times New Roman"/>
                        </a:rPr>
                        <a:t>Menampilkan menu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i-FI" sz="1500" dirty="0">
                          <a:latin typeface="Times New Roman"/>
                          <a:cs typeface="Times New Roman"/>
                        </a:rPr>
                        <a:t>utama ketika kilk login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Menu Utama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Kursus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Mikat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Sekolah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Monitor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Guru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memikat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Chat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Memikat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penyimpanan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berkas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052" y="4148423"/>
            <a:ext cx="2292443" cy="44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5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46068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Fitur </a:t>
                      </a: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Minat</a:t>
                      </a:r>
                      <a:endParaRPr lang="en-ID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Bakat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Setelah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Klik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menu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Utama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tampilan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berikut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fitur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bakat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Menampilkan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Fitur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Minat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Bakat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Inchies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Publik Speaking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Kesenian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Olahraga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3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052" y="4148424"/>
            <a:ext cx="2292442" cy="443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6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91308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Metode</a:t>
                      </a:r>
                      <a:endParaRPr lang="en-ID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pembayaran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fitur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ini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adalah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menu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pembyaran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dengan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menggunakan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berbagai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metode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yang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ditentukan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Metode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pembayaran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Mobile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Bangking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ShoopePay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Dana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Indomaret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Alfamidi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/Mart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052" y="4088221"/>
            <a:ext cx="2292442" cy="45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143000" y="1195086"/>
            <a:ext cx="55181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UX Journey Activities Checklist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E72073F9-3593-3CC2-526B-51957BD83B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94" name="Table 94">
            <a:extLst>
              <a:ext uri="{FF2B5EF4-FFF2-40B4-BE49-F238E27FC236}">
                <a16:creationId xmlns:a16="http://schemas.microsoft.com/office/drawing/2014/main" id="{85888BD1-0CE8-860B-ED71-1810BA65F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087742"/>
              </p:ext>
            </p:extLst>
          </p:nvPr>
        </p:nvGraphicFramePr>
        <p:xfrm>
          <a:off x="1143000" y="2057400"/>
          <a:ext cx="7905600" cy="4177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800">
                  <a:extLst>
                    <a:ext uri="{9D8B030D-6E8A-4147-A177-3AD203B41FA5}">
                      <a16:colId xmlns:a16="http://schemas.microsoft.com/office/drawing/2014/main" val="285414558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52588919"/>
                    </a:ext>
                  </a:extLst>
                </a:gridCol>
                <a:gridCol w="3340800">
                  <a:extLst>
                    <a:ext uri="{9D8B030D-6E8A-4147-A177-3AD203B41FA5}">
                      <a16:colId xmlns:a16="http://schemas.microsoft.com/office/drawing/2014/main" val="13361460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8735327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3519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(D) Discover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Expand the Description of Attributes and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6880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Field 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Persona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7804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SWOT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Journey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3239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Competitor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Scenario and Stories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32958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State hypotheses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Sitemap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281084"/>
                  </a:ext>
                </a:extLst>
              </a:tr>
              <a:tr h="337249">
                <a:tc>
                  <a:txBody>
                    <a:bodyPr/>
                    <a:lstStyle/>
                    <a:p>
                      <a:r>
                        <a:rPr lang="en-US" sz="1200" dirty="0"/>
                        <a:t>Identify Behavioral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Wireframing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8406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(E) Explore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(T) Test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928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Prepare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Quantitative &amp; Qualitative Usability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9104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Meet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A/B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522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Index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Objective Verification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09383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Map Interview Subjects to Behavioral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Variable Verification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5100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Identify Significant Behavior Patterns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Acceptance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1923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Synthesize Characteristics and Relevant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(L) Listen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2655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Check for Redundancy and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Follow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06237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C493DF98-5F92-C1DA-D69B-FBC3C78A685F}"/>
              </a:ext>
            </a:extLst>
          </p:cNvPr>
          <p:cNvSpPr txBox="1"/>
          <p:nvPr/>
        </p:nvSpPr>
        <p:spPr>
          <a:xfrm>
            <a:off x="1116904" y="6235129"/>
            <a:ext cx="1083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*Time in minutes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039" y="1644856"/>
            <a:ext cx="7854761" cy="719434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F1785E-2922-4A92-9C1D-7CCDECE91B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2177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60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30300" y="1137997"/>
            <a:ext cx="2542481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Follow up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54119" y="881460"/>
            <a:ext cx="1013681" cy="580985"/>
            <a:chOff x="5981679" y="937175"/>
            <a:chExt cx="1013681" cy="580985"/>
          </a:xfrm>
        </p:grpSpPr>
        <p:sp>
          <p:nvSpPr>
            <p:cNvPr id="22" name="object 22"/>
            <p:cNvSpPr/>
            <p:nvPr/>
          </p:nvSpPr>
          <p:spPr>
            <a:xfrm>
              <a:off x="6163510" y="116764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10</a:t>
              </a:r>
              <a:endParaRPr sz="160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81679" y="937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27662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850626-2C44-3341-5F40-23C1B4EDA998}"/>
              </a:ext>
            </a:extLst>
          </p:cNvPr>
          <p:cNvSpPr txBox="1"/>
          <p:nvPr/>
        </p:nvSpPr>
        <p:spPr>
          <a:xfrm>
            <a:off x="1167670" y="2667000"/>
            <a:ext cx="790013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yang kami </a:t>
            </a:r>
            <a:r>
              <a:rPr lang="en-US" dirty="0" err="1"/>
              <a:t>kembangkan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ynag</a:t>
            </a:r>
            <a:r>
              <a:rPr lang="en-US" dirty="0"/>
              <a:t> </a:t>
            </a:r>
            <a:r>
              <a:rPr lang="en-US" dirty="0" err="1"/>
              <a:t>dibutuhkan</a:t>
            </a:r>
            <a:r>
              <a:rPr lang="en-US" dirty="0"/>
              <a:t> oleh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fotur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dpaat</a:t>
            </a:r>
            <a:r>
              <a:rPr lang="en-US" dirty="0"/>
              <a:t> </a:t>
            </a:r>
            <a:r>
              <a:rPr lang="en-US" dirty="0" err="1"/>
              <a:t>memanfaatkan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bebebrapa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 </a:t>
            </a:r>
            <a:r>
              <a:rPr lang="en-US" dirty="0" err="1"/>
              <a:t>memakai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obersvasi</a:t>
            </a:r>
            <a:r>
              <a:rPr lang="en-US" dirty="0"/>
              <a:t> dan </a:t>
            </a:r>
            <a:r>
              <a:rPr lang="en-US" dirty="0" err="1"/>
              <a:t>analisa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juga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memmbutuhkan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berinterkasi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pencari</a:t>
            </a:r>
            <a:r>
              <a:rPr lang="en-US" dirty="0"/>
              <a:t> </a:t>
            </a:r>
            <a:r>
              <a:rPr lang="en-US" dirty="0" err="1"/>
              <a:t>bakat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juga.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B9839-96CA-439F-1119-7332953459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72267" y="9302131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61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224" y="2667001"/>
            <a:ext cx="7925047" cy="7391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55271" y="8614523"/>
            <a:ext cx="3581083" cy="22467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38520" marR="5081" indent="-526454" algn="ctr">
              <a:lnSpc>
                <a:spcPct val="103400"/>
              </a:lnSpc>
              <a:spcBef>
                <a:spcPts val="76"/>
              </a:spcBef>
            </a:pPr>
            <a:r>
              <a:rPr lang="en-US" sz="1450" spc="-25" dirty="0">
                <a:solidFill>
                  <a:schemeClr val="bg1"/>
                </a:solidFill>
                <a:highlight>
                  <a:srgbClr val="000000"/>
                </a:highlight>
                <a:latin typeface="Trebuchet MS"/>
                <a:cs typeface="Trebuchet MS"/>
              </a:rPr>
              <a:t>From Developer for Developer</a:t>
            </a:r>
            <a:endParaRPr sz="1450" dirty="0">
              <a:solidFill>
                <a:schemeClr val="bg1"/>
              </a:solidFill>
              <a:highlight>
                <a:srgbClr val="000000"/>
              </a:highlight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743" y="752122"/>
            <a:ext cx="3643057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lang="en-ID" sz="60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60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60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5751" dirty="0"/>
          </a:p>
        </p:txBody>
      </p:sp>
      <p:sp>
        <p:nvSpPr>
          <p:cNvPr id="7" name="object 7"/>
          <p:cNvSpPr txBox="1"/>
          <p:nvPr/>
        </p:nvSpPr>
        <p:spPr>
          <a:xfrm>
            <a:off x="1179224" y="956998"/>
            <a:ext cx="215444" cy="139065"/>
          </a:xfrm>
          <a:prstGeom prst="rect">
            <a:avLst/>
          </a:prstGeom>
        </p:spPr>
        <p:txBody>
          <a:bodyPr vert="vert270" wrap="square" lIns="0" tIns="17781" rIns="0" bIns="0" rtlCol="0">
            <a:spAutoFit/>
          </a:bodyPr>
          <a:lstStyle/>
          <a:p>
            <a:pPr marL="12701">
              <a:spcBef>
                <a:spcPts val="140"/>
              </a:spcBef>
            </a:pPr>
            <a:r>
              <a:rPr sz="700" spc="-64" dirty="0">
                <a:latin typeface="Verdana"/>
                <a:cs typeface="Verdana"/>
              </a:rPr>
              <a:t>th</a:t>
            </a:r>
            <a:r>
              <a:rPr sz="700" dirty="0">
                <a:latin typeface="Verdana"/>
                <a:cs typeface="Verdana"/>
              </a:rPr>
              <a:t>e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1009" y="1651198"/>
            <a:ext cx="3870593" cy="4001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1" marR="5081">
              <a:lnSpc>
                <a:spcPts val="1350"/>
              </a:lnSpc>
              <a:spcBef>
                <a:spcPts val="321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  quality User Requirement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8053706" y="927970"/>
            <a:ext cx="1014094" cy="532130"/>
            <a:chOff x="6035080" y="1799175"/>
            <a:chExt cx="1014094" cy="532130"/>
          </a:xfrm>
        </p:grpSpPr>
        <p:sp>
          <p:nvSpPr>
            <p:cNvPr id="13" name="object 13"/>
            <p:cNvSpPr/>
            <p:nvPr/>
          </p:nvSpPr>
          <p:spPr>
            <a:xfrm>
              <a:off x="6216911" y="1981007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7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7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10</a:t>
              </a:r>
              <a:endParaRPr sz="160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5080" y="1799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7957" y="1889663"/>
              <a:ext cx="108584" cy="16559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43000" y="1122711"/>
            <a:ext cx="262699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y Goals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spc="70" dirty="0"/>
              <a:t>P</a:t>
            </a:r>
            <a:r>
              <a:rPr spc="25" dirty="0"/>
              <a:t>a</a:t>
            </a:r>
            <a:r>
              <a:rPr spc="136" dirty="0"/>
              <a:t>g</a:t>
            </a:r>
            <a:r>
              <a:rPr spc="36" dirty="0"/>
              <a:t>e</a:t>
            </a:r>
            <a:r>
              <a:rPr spc="-94" dirty="0"/>
              <a:t> </a:t>
            </a:r>
            <a:r>
              <a:rPr spc="125" dirty="0"/>
              <a:t>5</a:t>
            </a:r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27841BC3-70E5-20FB-77E1-E9F4F01AC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960648"/>
              </p:ext>
            </p:extLst>
          </p:nvPr>
        </p:nvGraphicFramePr>
        <p:xfrm>
          <a:off x="1147800" y="2667000"/>
          <a:ext cx="7920000" cy="6047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658948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83507224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90160220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684093199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Eurostile" panose="020B0504020202050204" pitchFamily="34" charset="77"/>
                        </a:rPr>
                        <a:t>Kickstart</a:t>
                      </a:r>
                    </a:p>
                    <a:p>
                      <a:r>
                        <a:rPr lang="en-US" sz="2800" dirty="0">
                          <a:latin typeface="Eurostile" panose="020B0504020202050204" pitchFamily="34" charset="7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</a:t>
                      </a:r>
                    </a:p>
                    <a:p>
                      <a:r>
                        <a:rPr lang="en-ID" sz="1100" dirty="0" err="1"/>
                        <a:t>Mempelajari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materi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dikerjakan</a:t>
                      </a:r>
                      <a:r>
                        <a:rPr lang="en-ID" sz="1100" dirty="0"/>
                        <a:t> pada </a:t>
                      </a:r>
                      <a:r>
                        <a:rPr lang="en-ID" sz="1100" dirty="0" err="1"/>
                        <a:t>proyek</a:t>
                      </a:r>
                      <a:r>
                        <a:rPr lang="en-ID" sz="1100" dirty="0"/>
                        <a:t> B dan </a:t>
                      </a:r>
                      <a:r>
                        <a:rPr lang="en-ID" sz="1100" dirty="0" err="1"/>
                        <a:t>mempersiapkan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bahan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dimasukkan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dokumen</a:t>
                      </a:r>
                      <a:endParaRPr lang="en-US" sz="11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2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mendikumentasikan</a:t>
                      </a:r>
                      <a:r>
                        <a:rPr lang="en-ID" sz="1100" dirty="0"/>
                        <a:t> personality and ability, UX </a:t>
                      </a:r>
                      <a:r>
                        <a:rPr lang="en-ID" sz="1100" dirty="0" err="1"/>
                        <a:t>jurney</a:t>
                      </a:r>
                      <a:r>
                        <a:rPr lang="en-ID" sz="1100" dirty="0"/>
                        <a:t> activities checklist, dan My Goals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3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Field </a:t>
                      </a:r>
                      <a:r>
                        <a:rPr lang="en-ID" sz="1100" dirty="0" err="1"/>
                        <a:t>STudies</a:t>
                      </a:r>
                      <a:r>
                        <a:rPr lang="en-ID" sz="1100" dirty="0"/>
                        <a:t>, SWOT, dan </a:t>
                      </a:r>
                      <a:r>
                        <a:rPr lang="en-ID" sz="1100" dirty="0" err="1"/>
                        <a:t>COmpetitor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42004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/>
                        <a:t>Time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48563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4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Hypothesis, Identify </a:t>
                      </a:r>
                      <a:r>
                        <a:rPr lang="en-ID" sz="1100" dirty="0" err="1"/>
                        <a:t>Behavioral</a:t>
                      </a:r>
                      <a:r>
                        <a:rPr lang="en-ID" sz="1100" dirty="0"/>
                        <a:t> Variable dan Prepared Questions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5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meet stakeholders dan findings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6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Index Card dan Map Interview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7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Significant </a:t>
                      </a:r>
                      <a:r>
                        <a:rPr lang="en-ID" sz="1100" dirty="0" err="1"/>
                        <a:t>behavior</a:t>
                      </a:r>
                      <a:r>
                        <a:rPr lang="en-ID" sz="1100" dirty="0"/>
                        <a:t> pattern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0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7772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8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Synthesize characteristics dan check for redundancy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9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validation, verification dan expand description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10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persona, custom journey, dan user scenarios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11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site map, wire framing dan qualitative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69107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12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A/B Testing, Verification dan objective behavioural variable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13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acceptance criteria dan follow up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14</a:t>
                      </a:r>
                    </a:p>
                    <a:p>
                      <a:pPr marL="0"/>
                      <a:r>
                        <a:rPr lang="en-ID" sz="1100" dirty="0" err="1"/>
                        <a:t>Mensubmit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Proyek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  <a:p>
                      <a:r>
                        <a:rPr lang="en-US" b="1" dirty="0">
                          <a:latin typeface="Eurostile" panose="020B0504020202050204" pitchFamily="34" charset="77"/>
                        </a:rPr>
                        <a:t>Deliver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8607"/>
                  </a:ext>
                </a:extLst>
              </a:tr>
            </a:tbl>
          </a:graphicData>
        </a:graphic>
      </p:graphicFrame>
      <p:sp>
        <p:nvSpPr>
          <p:cNvPr id="21" name="object 3">
            <a:extLst>
              <a:ext uri="{FF2B5EF4-FFF2-40B4-BE49-F238E27FC236}">
                <a16:creationId xmlns:a16="http://schemas.microsoft.com/office/drawing/2014/main" id="{B94BB379-A635-BB26-03C1-96FC5E9D3257}"/>
              </a:ext>
            </a:extLst>
          </p:cNvPr>
          <p:cNvSpPr/>
          <p:nvPr/>
        </p:nvSpPr>
        <p:spPr>
          <a:xfrm>
            <a:off x="2057400" y="2895600"/>
            <a:ext cx="1052829" cy="779779"/>
          </a:xfrm>
          <a:custGeom>
            <a:avLst/>
            <a:gdLst/>
            <a:ahLst/>
            <a:cxnLst/>
            <a:rect l="l" t="t" r="r" b="b"/>
            <a:pathLst>
              <a:path w="1052830" h="779779">
                <a:moveTo>
                  <a:pt x="364026" y="186690"/>
                </a:moveTo>
                <a:lnTo>
                  <a:pt x="361046" y="182880"/>
                </a:lnTo>
                <a:lnTo>
                  <a:pt x="360511" y="179070"/>
                </a:lnTo>
                <a:lnTo>
                  <a:pt x="362424" y="176530"/>
                </a:lnTo>
                <a:lnTo>
                  <a:pt x="369729" y="161290"/>
                </a:lnTo>
                <a:lnTo>
                  <a:pt x="394218" y="130810"/>
                </a:lnTo>
                <a:lnTo>
                  <a:pt x="415426" y="113030"/>
                </a:lnTo>
                <a:lnTo>
                  <a:pt x="466113" y="83820"/>
                </a:lnTo>
                <a:lnTo>
                  <a:pt x="487822" y="67310"/>
                </a:lnTo>
                <a:lnTo>
                  <a:pt x="519235" y="45720"/>
                </a:lnTo>
                <a:lnTo>
                  <a:pt x="581723" y="10160"/>
                </a:lnTo>
                <a:lnTo>
                  <a:pt x="606112" y="1270"/>
                </a:lnTo>
                <a:lnTo>
                  <a:pt x="617593" y="0"/>
                </a:lnTo>
                <a:lnTo>
                  <a:pt x="622080" y="0"/>
                </a:lnTo>
                <a:lnTo>
                  <a:pt x="677037" y="25400"/>
                </a:lnTo>
                <a:lnTo>
                  <a:pt x="730539" y="40640"/>
                </a:lnTo>
                <a:lnTo>
                  <a:pt x="755434" y="53340"/>
                </a:lnTo>
                <a:lnTo>
                  <a:pt x="790438" y="76200"/>
                </a:lnTo>
                <a:lnTo>
                  <a:pt x="614344" y="76200"/>
                </a:lnTo>
                <a:lnTo>
                  <a:pt x="610782" y="77470"/>
                </a:lnTo>
                <a:lnTo>
                  <a:pt x="607575" y="78740"/>
                </a:lnTo>
                <a:lnTo>
                  <a:pt x="527993" y="105410"/>
                </a:lnTo>
                <a:lnTo>
                  <a:pt x="501639" y="120650"/>
                </a:lnTo>
                <a:lnTo>
                  <a:pt x="468163" y="142240"/>
                </a:lnTo>
                <a:lnTo>
                  <a:pt x="460876" y="158750"/>
                </a:lnTo>
                <a:lnTo>
                  <a:pt x="458529" y="166370"/>
                </a:lnTo>
                <a:lnTo>
                  <a:pt x="458067" y="167640"/>
                </a:lnTo>
                <a:lnTo>
                  <a:pt x="384667" y="167640"/>
                </a:lnTo>
                <a:lnTo>
                  <a:pt x="378519" y="172720"/>
                </a:lnTo>
                <a:lnTo>
                  <a:pt x="368839" y="185420"/>
                </a:lnTo>
                <a:lnTo>
                  <a:pt x="364026" y="186690"/>
                </a:lnTo>
                <a:close/>
              </a:path>
              <a:path w="1052830" h="779779">
                <a:moveTo>
                  <a:pt x="874867" y="144780"/>
                </a:moveTo>
                <a:lnTo>
                  <a:pt x="548519" y="144780"/>
                </a:lnTo>
                <a:lnTo>
                  <a:pt x="591001" y="139700"/>
                </a:lnTo>
                <a:lnTo>
                  <a:pt x="595025" y="138430"/>
                </a:lnTo>
                <a:lnTo>
                  <a:pt x="600199" y="137160"/>
                </a:lnTo>
                <a:lnTo>
                  <a:pt x="606524" y="135890"/>
                </a:lnTo>
                <a:lnTo>
                  <a:pt x="621416" y="133350"/>
                </a:lnTo>
                <a:lnTo>
                  <a:pt x="642744" y="124460"/>
                </a:lnTo>
                <a:lnTo>
                  <a:pt x="661295" y="115570"/>
                </a:lnTo>
                <a:lnTo>
                  <a:pt x="631986" y="92710"/>
                </a:lnTo>
                <a:lnTo>
                  <a:pt x="618263" y="77470"/>
                </a:lnTo>
                <a:lnTo>
                  <a:pt x="614344" y="76200"/>
                </a:lnTo>
                <a:lnTo>
                  <a:pt x="790438" y="76200"/>
                </a:lnTo>
                <a:lnTo>
                  <a:pt x="804050" y="85090"/>
                </a:lnTo>
                <a:lnTo>
                  <a:pt x="809710" y="90170"/>
                </a:lnTo>
                <a:lnTo>
                  <a:pt x="815438" y="95250"/>
                </a:lnTo>
                <a:lnTo>
                  <a:pt x="821233" y="99060"/>
                </a:lnTo>
                <a:lnTo>
                  <a:pt x="843487" y="115570"/>
                </a:lnTo>
                <a:lnTo>
                  <a:pt x="857476" y="132080"/>
                </a:lnTo>
                <a:lnTo>
                  <a:pt x="863426" y="133350"/>
                </a:lnTo>
                <a:lnTo>
                  <a:pt x="874867" y="144780"/>
                </a:lnTo>
                <a:close/>
              </a:path>
              <a:path w="1052830" h="779779">
                <a:moveTo>
                  <a:pt x="1052187" y="144780"/>
                </a:moveTo>
                <a:lnTo>
                  <a:pt x="879609" y="144780"/>
                </a:lnTo>
                <a:lnTo>
                  <a:pt x="889484" y="140970"/>
                </a:lnTo>
                <a:lnTo>
                  <a:pt x="903509" y="132080"/>
                </a:lnTo>
                <a:lnTo>
                  <a:pt x="913698" y="113030"/>
                </a:lnTo>
                <a:lnTo>
                  <a:pt x="933597" y="93980"/>
                </a:lnTo>
                <a:lnTo>
                  <a:pt x="947092" y="85090"/>
                </a:lnTo>
                <a:lnTo>
                  <a:pt x="967654" y="77470"/>
                </a:lnTo>
                <a:lnTo>
                  <a:pt x="991257" y="80010"/>
                </a:lnTo>
                <a:lnTo>
                  <a:pt x="1012655" y="90170"/>
                </a:lnTo>
                <a:lnTo>
                  <a:pt x="1031848" y="107950"/>
                </a:lnTo>
                <a:lnTo>
                  <a:pt x="1048837" y="133350"/>
                </a:lnTo>
                <a:lnTo>
                  <a:pt x="1051429" y="139700"/>
                </a:lnTo>
                <a:lnTo>
                  <a:pt x="1052187" y="144780"/>
                </a:lnTo>
                <a:close/>
              </a:path>
              <a:path w="1052830" h="779779">
                <a:moveTo>
                  <a:pt x="466233" y="628650"/>
                </a:moveTo>
                <a:lnTo>
                  <a:pt x="287252" y="628650"/>
                </a:lnTo>
                <a:lnTo>
                  <a:pt x="322455" y="613410"/>
                </a:lnTo>
                <a:lnTo>
                  <a:pt x="421477" y="557530"/>
                </a:lnTo>
                <a:lnTo>
                  <a:pt x="446860" y="547370"/>
                </a:lnTo>
                <a:lnTo>
                  <a:pt x="485463" y="538480"/>
                </a:lnTo>
                <a:lnTo>
                  <a:pt x="489342" y="535940"/>
                </a:lnTo>
                <a:lnTo>
                  <a:pt x="497705" y="523240"/>
                </a:lnTo>
                <a:lnTo>
                  <a:pt x="497187" y="494030"/>
                </a:lnTo>
                <a:lnTo>
                  <a:pt x="490059" y="427990"/>
                </a:lnTo>
                <a:lnTo>
                  <a:pt x="488706" y="422910"/>
                </a:lnTo>
                <a:lnTo>
                  <a:pt x="478830" y="414020"/>
                </a:lnTo>
                <a:lnTo>
                  <a:pt x="478814" y="407670"/>
                </a:lnTo>
                <a:lnTo>
                  <a:pt x="484513" y="400050"/>
                </a:lnTo>
                <a:lnTo>
                  <a:pt x="490946" y="373380"/>
                </a:lnTo>
                <a:lnTo>
                  <a:pt x="491461" y="356870"/>
                </a:lnTo>
                <a:lnTo>
                  <a:pt x="489130" y="335280"/>
                </a:lnTo>
                <a:lnTo>
                  <a:pt x="484598" y="318770"/>
                </a:lnTo>
                <a:lnTo>
                  <a:pt x="470635" y="304800"/>
                </a:lnTo>
                <a:lnTo>
                  <a:pt x="459806" y="285750"/>
                </a:lnTo>
                <a:lnTo>
                  <a:pt x="456040" y="274320"/>
                </a:lnTo>
                <a:lnTo>
                  <a:pt x="453021" y="264160"/>
                </a:lnTo>
                <a:lnTo>
                  <a:pt x="451651" y="254000"/>
                </a:lnTo>
                <a:lnTo>
                  <a:pt x="451928" y="243840"/>
                </a:lnTo>
                <a:lnTo>
                  <a:pt x="480606" y="185420"/>
                </a:lnTo>
                <a:lnTo>
                  <a:pt x="521187" y="157480"/>
                </a:lnTo>
                <a:lnTo>
                  <a:pt x="538464" y="144780"/>
                </a:lnTo>
                <a:lnTo>
                  <a:pt x="541657" y="142240"/>
                </a:lnTo>
                <a:lnTo>
                  <a:pt x="545009" y="143510"/>
                </a:lnTo>
                <a:lnTo>
                  <a:pt x="548519" y="144780"/>
                </a:lnTo>
                <a:lnTo>
                  <a:pt x="1052187" y="144780"/>
                </a:lnTo>
                <a:lnTo>
                  <a:pt x="1052565" y="147320"/>
                </a:lnTo>
                <a:lnTo>
                  <a:pt x="1052245" y="156210"/>
                </a:lnTo>
                <a:lnTo>
                  <a:pt x="1050470" y="165100"/>
                </a:lnTo>
                <a:lnTo>
                  <a:pt x="1038824" y="195580"/>
                </a:lnTo>
                <a:lnTo>
                  <a:pt x="1030485" y="196850"/>
                </a:lnTo>
                <a:lnTo>
                  <a:pt x="1026328" y="199390"/>
                </a:lnTo>
                <a:lnTo>
                  <a:pt x="1026353" y="203200"/>
                </a:lnTo>
                <a:lnTo>
                  <a:pt x="1024955" y="207010"/>
                </a:lnTo>
                <a:lnTo>
                  <a:pt x="1023939" y="213360"/>
                </a:lnTo>
                <a:lnTo>
                  <a:pt x="1023303" y="220980"/>
                </a:lnTo>
                <a:lnTo>
                  <a:pt x="1023048" y="229870"/>
                </a:lnTo>
                <a:lnTo>
                  <a:pt x="1022536" y="234950"/>
                </a:lnTo>
                <a:lnTo>
                  <a:pt x="1020713" y="237490"/>
                </a:lnTo>
                <a:lnTo>
                  <a:pt x="1007528" y="237490"/>
                </a:lnTo>
                <a:lnTo>
                  <a:pt x="1005540" y="241300"/>
                </a:lnTo>
                <a:lnTo>
                  <a:pt x="1004396" y="242570"/>
                </a:lnTo>
                <a:lnTo>
                  <a:pt x="898202" y="242570"/>
                </a:lnTo>
                <a:lnTo>
                  <a:pt x="895380" y="243840"/>
                </a:lnTo>
                <a:lnTo>
                  <a:pt x="893131" y="246380"/>
                </a:lnTo>
                <a:lnTo>
                  <a:pt x="889027" y="266700"/>
                </a:lnTo>
                <a:lnTo>
                  <a:pt x="891261" y="309880"/>
                </a:lnTo>
                <a:lnTo>
                  <a:pt x="753475" y="309880"/>
                </a:lnTo>
                <a:lnTo>
                  <a:pt x="752457" y="312420"/>
                </a:lnTo>
                <a:lnTo>
                  <a:pt x="777112" y="334010"/>
                </a:lnTo>
                <a:lnTo>
                  <a:pt x="796756" y="358140"/>
                </a:lnTo>
                <a:lnTo>
                  <a:pt x="798554" y="361950"/>
                </a:lnTo>
                <a:lnTo>
                  <a:pt x="799797" y="365760"/>
                </a:lnTo>
                <a:lnTo>
                  <a:pt x="800483" y="369570"/>
                </a:lnTo>
                <a:lnTo>
                  <a:pt x="797561" y="386080"/>
                </a:lnTo>
                <a:lnTo>
                  <a:pt x="797236" y="387350"/>
                </a:lnTo>
                <a:lnTo>
                  <a:pt x="635328" y="387350"/>
                </a:lnTo>
                <a:lnTo>
                  <a:pt x="630951" y="388620"/>
                </a:lnTo>
                <a:lnTo>
                  <a:pt x="625128" y="415290"/>
                </a:lnTo>
                <a:lnTo>
                  <a:pt x="620090" y="430530"/>
                </a:lnTo>
                <a:lnTo>
                  <a:pt x="622670" y="441960"/>
                </a:lnTo>
                <a:lnTo>
                  <a:pt x="622412" y="443230"/>
                </a:lnTo>
                <a:lnTo>
                  <a:pt x="618467" y="445770"/>
                </a:lnTo>
                <a:lnTo>
                  <a:pt x="610835" y="449580"/>
                </a:lnTo>
                <a:lnTo>
                  <a:pt x="586162" y="528320"/>
                </a:lnTo>
                <a:lnTo>
                  <a:pt x="579512" y="562610"/>
                </a:lnTo>
                <a:lnTo>
                  <a:pt x="578049" y="565150"/>
                </a:lnTo>
                <a:lnTo>
                  <a:pt x="576686" y="568960"/>
                </a:lnTo>
                <a:lnTo>
                  <a:pt x="575424" y="571500"/>
                </a:lnTo>
                <a:lnTo>
                  <a:pt x="565046" y="584200"/>
                </a:lnTo>
                <a:lnTo>
                  <a:pt x="532236" y="601980"/>
                </a:lnTo>
                <a:lnTo>
                  <a:pt x="475490" y="626110"/>
                </a:lnTo>
                <a:lnTo>
                  <a:pt x="466233" y="628650"/>
                </a:lnTo>
                <a:close/>
              </a:path>
              <a:path w="1052830" h="779779">
                <a:moveTo>
                  <a:pt x="374630" y="229870"/>
                </a:moveTo>
                <a:lnTo>
                  <a:pt x="368531" y="229870"/>
                </a:lnTo>
                <a:lnTo>
                  <a:pt x="361036" y="209550"/>
                </a:lnTo>
                <a:lnTo>
                  <a:pt x="361118" y="204470"/>
                </a:lnTo>
                <a:lnTo>
                  <a:pt x="384667" y="167640"/>
                </a:lnTo>
                <a:lnTo>
                  <a:pt x="458067" y="167640"/>
                </a:lnTo>
                <a:lnTo>
                  <a:pt x="456218" y="172720"/>
                </a:lnTo>
                <a:lnTo>
                  <a:pt x="453943" y="176530"/>
                </a:lnTo>
                <a:lnTo>
                  <a:pt x="445364" y="184150"/>
                </a:lnTo>
                <a:lnTo>
                  <a:pt x="442758" y="189230"/>
                </a:lnTo>
                <a:lnTo>
                  <a:pt x="439401" y="194310"/>
                </a:lnTo>
                <a:lnTo>
                  <a:pt x="405102" y="194310"/>
                </a:lnTo>
                <a:lnTo>
                  <a:pt x="374630" y="229870"/>
                </a:lnTo>
                <a:close/>
              </a:path>
              <a:path w="1052830" h="779779">
                <a:moveTo>
                  <a:pt x="395917" y="238760"/>
                </a:moveTo>
                <a:lnTo>
                  <a:pt x="393012" y="237490"/>
                </a:lnTo>
                <a:lnTo>
                  <a:pt x="389963" y="234950"/>
                </a:lnTo>
                <a:lnTo>
                  <a:pt x="388323" y="229870"/>
                </a:lnTo>
                <a:lnTo>
                  <a:pt x="405102" y="194310"/>
                </a:lnTo>
                <a:lnTo>
                  <a:pt x="439401" y="194310"/>
                </a:lnTo>
                <a:lnTo>
                  <a:pt x="438562" y="195580"/>
                </a:lnTo>
                <a:lnTo>
                  <a:pt x="432776" y="200660"/>
                </a:lnTo>
                <a:lnTo>
                  <a:pt x="431011" y="205740"/>
                </a:lnTo>
                <a:lnTo>
                  <a:pt x="420393" y="205740"/>
                </a:lnTo>
                <a:lnTo>
                  <a:pt x="398677" y="236220"/>
                </a:lnTo>
                <a:lnTo>
                  <a:pt x="395917" y="238760"/>
                </a:lnTo>
                <a:close/>
              </a:path>
              <a:path w="1052830" h="779779">
                <a:moveTo>
                  <a:pt x="428805" y="212090"/>
                </a:moveTo>
                <a:lnTo>
                  <a:pt x="425508" y="212090"/>
                </a:lnTo>
                <a:lnTo>
                  <a:pt x="420393" y="205740"/>
                </a:lnTo>
                <a:lnTo>
                  <a:pt x="431011" y="205740"/>
                </a:lnTo>
                <a:lnTo>
                  <a:pt x="428805" y="212090"/>
                </a:lnTo>
                <a:close/>
              </a:path>
              <a:path w="1052830" h="779779">
                <a:moveTo>
                  <a:pt x="1017581" y="238760"/>
                </a:moveTo>
                <a:lnTo>
                  <a:pt x="1007528" y="237490"/>
                </a:lnTo>
                <a:lnTo>
                  <a:pt x="1020713" y="237490"/>
                </a:lnTo>
                <a:lnTo>
                  <a:pt x="1017581" y="238760"/>
                </a:lnTo>
                <a:close/>
              </a:path>
              <a:path w="1052830" h="779779">
                <a:moveTo>
                  <a:pt x="955652" y="273050"/>
                </a:moveTo>
                <a:lnTo>
                  <a:pt x="945223" y="273050"/>
                </a:lnTo>
                <a:lnTo>
                  <a:pt x="942226" y="270510"/>
                </a:lnTo>
                <a:lnTo>
                  <a:pt x="939198" y="269240"/>
                </a:lnTo>
                <a:lnTo>
                  <a:pt x="918926" y="243840"/>
                </a:lnTo>
                <a:lnTo>
                  <a:pt x="901595" y="242570"/>
                </a:lnTo>
                <a:lnTo>
                  <a:pt x="1004396" y="242570"/>
                </a:lnTo>
                <a:lnTo>
                  <a:pt x="1003252" y="243840"/>
                </a:lnTo>
                <a:lnTo>
                  <a:pt x="1000663" y="245110"/>
                </a:lnTo>
                <a:lnTo>
                  <a:pt x="999003" y="251460"/>
                </a:lnTo>
                <a:lnTo>
                  <a:pt x="991302" y="254000"/>
                </a:lnTo>
                <a:lnTo>
                  <a:pt x="987289" y="256540"/>
                </a:lnTo>
                <a:lnTo>
                  <a:pt x="986965" y="260350"/>
                </a:lnTo>
                <a:lnTo>
                  <a:pt x="967720" y="265430"/>
                </a:lnTo>
                <a:lnTo>
                  <a:pt x="955652" y="273050"/>
                </a:lnTo>
                <a:close/>
              </a:path>
              <a:path w="1052830" h="779779">
                <a:moveTo>
                  <a:pt x="878735" y="765810"/>
                </a:moveTo>
                <a:lnTo>
                  <a:pt x="734431" y="765810"/>
                </a:lnTo>
                <a:lnTo>
                  <a:pt x="794185" y="756920"/>
                </a:lnTo>
                <a:lnTo>
                  <a:pt x="805006" y="753110"/>
                </a:lnTo>
                <a:lnTo>
                  <a:pt x="812559" y="737870"/>
                </a:lnTo>
                <a:lnTo>
                  <a:pt x="825174" y="721360"/>
                </a:lnTo>
                <a:lnTo>
                  <a:pt x="826465" y="717550"/>
                </a:lnTo>
                <a:lnTo>
                  <a:pt x="827334" y="713740"/>
                </a:lnTo>
                <a:lnTo>
                  <a:pt x="827781" y="711200"/>
                </a:lnTo>
                <a:lnTo>
                  <a:pt x="823407" y="694690"/>
                </a:lnTo>
                <a:lnTo>
                  <a:pt x="821387" y="650240"/>
                </a:lnTo>
                <a:lnTo>
                  <a:pt x="805455" y="571500"/>
                </a:lnTo>
                <a:lnTo>
                  <a:pt x="799993" y="523240"/>
                </a:lnTo>
                <a:lnTo>
                  <a:pt x="802078" y="433070"/>
                </a:lnTo>
                <a:lnTo>
                  <a:pt x="799918" y="394970"/>
                </a:lnTo>
                <a:lnTo>
                  <a:pt x="804874" y="356870"/>
                </a:lnTo>
                <a:lnTo>
                  <a:pt x="812410" y="330200"/>
                </a:lnTo>
                <a:lnTo>
                  <a:pt x="809469" y="326390"/>
                </a:lnTo>
                <a:lnTo>
                  <a:pt x="796023" y="317500"/>
                </a:lnTo>
                <a:lnTo>
                  <a:pt x="753475" y="309880"/>
                </a:lnTo>
                <a:lnTo>
                  <a:pt x="891261" y="309880"/>
                </a:lnTo>
                <a:lnTo>
                  <a:pt x="883482" y="354330"/>
                </a:lnTo>
                <a:lnTo>
                  <a:pt x="861039" y="389890"/>
                </a:lnTo>
                <a:lnTo>
                  <a:pt x="859411" y="444500"/>
                </a:lnTo>
                <a:lnTo>
                  <a:pt x="862786" y="471170"/>
                </a:lnTo>
                <a:lnTo>
                  <a:pt x="864568" y="523240"/>
                </a:lnTo>
                <a:lnTo>
                  <a:pt x="863982" y="552450"/>
                </a:lnTo>
                <a:lnTo>
                  <a:pt x="862745" y="584200"/>
                </a:lnTo>
                <a:lnTo>
                  <a:pt x="862742" y="586740"/>
                </a:lnTo>
                <a:lnTo>
                  <a:pt x="865119" y="651510"/>
                </a:lnTo>
                <a:lnTo>
                  <a:pt x="871256" y="678180"/>
                </a:lnTo>
                <a:lnTo>
                  <a:pt x="890418" y="703580"/>
                </a:lnTo>
                <a:lnTo>
                  <a:pt x="892666" y="728980"/>
                </a:lnTo>
                <a:lnTo>
                  <a:pt x="859854" y="728980"/>
                </a:lnTo>
                <a:lnTo>
                  <a:pt x="855382" y="734060"/>
                </a:lnTo>
                <a:lnTo>
                  <a:pt x="835184" y="734060"/>
                </a:lnTo>
                <a:lnTo>
                  <a:pt x="832328" y="737870"/>
                </a:lnTo>
                <a:lnTo>
                  <a:pt x="852028" y="737870"/>
                </a:lnTo>
                <a:lnTo>
                  <a:pt x="850910" y="739140"/>
                </a:lnTo>
                <a:lnTo>
                  <a:pt x="830834" y="739140"/>
                </a:lnTo>
                <a:lnTo>
                  <a:pt x="827999" y="741680"/>
                </a:lnTo>
                <a:lnTo>
                  <a:pt x="848674" y="741680"/>
                </a:lnTo>
                <a:lnTo>
                  <a:pt x="847556" y="742950"/>
                </a:lnTo>
                <a:lnTo>
                  <a:pt x="827027" y="742950"/>
                </a:lnTo>
                <a:lnTo>
                  <a:pt x="825936" y="744220"/>
                </a:lnTo>
                <a:lnTo>
                  <a:pt x="846438" y="744220"/>
                </a:lnTo>
                <a:lnTo>
                  <a:pt x="844202" y="746760"/>
                </a:lnTo>
                <a:lnTo>
                  <a:pt x="824723" y="746760"/>
                </a:lnTo>
                <a:lnTo>
                  <a:pt x="823193" y="751840"/>
                </a:lnTo>
                <a:lnTo>
                  <a:pt x="844233" y="751840"/>
                </a:lnTo>
                <a:lnTo>
                  <a:pt x="845367" y="753110"/>
                </a:lnTo>
                <a:lnTo>
                  <a:pt x="894802" y="753110"/>
                </a:lnTo>
                <a:lnTo>
                  <a:pt x="894914" y="754380"/>
                </a:lnTo>
                <a:lnTo>
                  <a:pt x="893973" y="759460"/>
                </a:lnTo>
                <a:lnTo>
                  <a:pt x="891108" y="762000"/>
                </a:lnTo>
                <a:lnTo>
                  <a:pt x="886316" y="763270"/>
                </a:lnTo>
                <a:lnTo>
                  <a:pt x="880437" y="764540"/>
                </a:lnTo>
                <a:lnTo>
                  <a:pt x="878735" y="765810"/>
                </a:lnTo>
                <a:close/>
              </a:path>
              <a:path w="1052830" h="779779">
                <a:moveTo>
                  <a:pt x="718906" y="753110"/>
                </a:moveTo>
                <a:lnTo>
                  <a:pt x="441063" y="753110"/>
                </a:lnTo>
                <a:lnTo>
                  <a:pt x="448196" y="749300"/>
                </a:lnTo>
                <a:lnTo>
                  <a:pt x="445376" y="746760"/>
                </a:lnTo>
                <a:lnTo>
                  <a:pt x="445646" y="742950"/>
                </a:lnTo>
                <a:lnTo>
                  <a:pt x="449007" y="739140"/>
                </a:lnTo>
                <a:lnTo>
                  <a:pt x="504283" y="699770"/>
                </a:lnTo>
                <a:lnTo>
                  <a:pt x="493233" y="687070"/>
                </a:lnTo>
                <a:lnTo>
                  <a:pt x="492848" y="681990"/>
                </a:lnTo>
                <a:lnTo>
                  <a:pt x="496812" y="679450"/>
                </a:lnTo>
                <a:lnTo>
                  <a:pt x="505125" y="676910"/>
                </a:lnTo>
                <a:lnTo>
                  <a:pt x="499769" y="669290"/>
                </a:lnTo>
                <a:lnTo>
                  <a:pt x="496665" y="661670"/>
                </a:lnTo>
                <a:lnTo>
                  <a:pt x="495812" y="654050"/>
                </a:lnTo>
                <a:lnTo>
                  <a:pt x="497211" y="646430"/>
                </a:lnTo>
                <a:lnTo>
                  <a:pt x="518321" y="628650"/>
                </a:lnTo>
                <a:lnTo>
                  <a:pt x="521112" y="623570"/>
                </a:lnTo>
                <a:lnTo>
                  <a:pt x="534251" y="613410"/>
                </a:lnTo>
                <a:lnTo>
                  <a:pt x="553485" y="604520"/>
                </a:lnTo>
                <a:lnTo>
                  <a:pt x="569038" y="586740"/>
                </a:lnTo>
                <a:lnTo>
                  <a:pt x="585949" y="558800"/>
                </a:lnTo>
                <a:lnTo>
                  <a:pt x="640506" y="445770"/>
                </a:lnTo>
                <a:lnTo>
                  <a:pt x="658377" y="419100"/>
                </a:lnTo>
                <a:lnTo>
                  <a:pt x="676367" y="400050"/>
                </a:lnTo>
                <a:lnTo>
                  <a:pt x="673189" y="397510"/>
                </a:lnTo>
                <a:lnTo>
                  <a:pt x="666810" y="394970"/>
                </a:lnTo>
                <a:lnTo>
                  <a:pt x="635328" y="387350"/>
                </a:lnTo>
                <a:lnTo>
                  <a:pt x="797236" y="387350"/>
                </a:lnTo>
                <a:lnTo>
                  <a:pt x="795609" y="393700"/>
                </a:lnTo>
                <a:lnTo>
                  <a:pt x="791876" y="398780"/>
                </a:lnTo>
                <a:lnTo>
                  <a:pt x="786363" y="403860"/>
                </a:lnTo>
                <a:lnTo>
                  <a:pt x="776435" y="424180"/>
                </a:lnTo>
                <a:lnTo>
                  <a:pt x="754941" y="448310"/>
                </a:lnTo>
                <a:lnTo>
                  <a:pt x="717707" y="495300"/>
                </a:lnTo>
                <a:lnTo>
                  <a:pt x="677450" y="537210"/>
                </a:lnTo>
                <a:lnTo>
                  <a:pt x="648355" y="575310"/>
                </a:lnTo>
                <a:lnTo>
                  <a:pt x="636945" y="595630"/>
                </a:lnTo>
                <a:lnTo>
                  <a:pt x="622721" y="629920"/>
                </a:lnTo>
                <a:lnTo>
                  <a:pt x="621555" y="641350"/>
                </a:lnTo>
                <a:lnTo>
                  <a:pt x="630351" y="646430"/>
                </a:lnTo>
                <a:lnTo>
                  <a:pt x="630155" y="652780"/>
                </a:lnTo>
                <a:lnTo>
                  <a:pt x="626951" y="659130"/>
                </a:lnTo>
                <a:lnTo>
                  <a:pt x="622557" y="664210"/>
                </a:lnTo>
                <a:lnTo>
                  <a:pt x="616973" y="666750"/>
                </a:lnTo>
                <a:lnTo>
                  <a:pt x="620609" y="670560"/>
                </a:lnTo>
                <a:lnTo>
                  <a:pt x="622492" y="673100"/>
                </a:lnTo>
                <a:lnTo>
                  <a:pt x="622625" y="676910"/>
                </a:lnTo>
                <a:lnTo>
                  <a:pt x="624174" y="693420"/>
                </a:lnTo>
                <a:lnTo>
                  <a:pt x="633170" y="718820"/>
                </a:lnTo>
                <a:lnTo>
                  <a:pt x="634692" y="735330"/>
                </a:lnTo>
                <a:lnTo>
                  <a:pt x="638068" y="739140"/>
                </a:lnTo>
                <a:lnTo>
                  <a:pt x="653543" y="744220"/>
                </a:lnTo>
                <a:lnTo>
                  <a:pt x="718906" y="753110"/>
                </a:lnTo>
                <a:close/>
              </a:path>
              <a:path w="1052830" h="779779">
                <a:moveTo>
                  <a:pt x="729083" y="763270"/>
                </a:moveTo>
                <a:lnTo>
                  <a:pt x="181241" y="763270"/>
                </a:lnTo>
                <a:lnTo>
                  <a:pt x="190794" y="751840"/>
                </a:lnTo>
                <a:lnTo>
                  <a:pt x="199925" y="750570"/>
                </a:lnTo>
                <a:lnTo>
                  <a:pt x="195663" y="745490"/>
                </a:lnTo>
                <a:lnTo>
                  <a:pt x="193857" y="741680"/>
                </a:lnTo>
                <a:lnTo>
                  <a:pt x="194136" y="737870"/>
                </a:lnTo>
                <a:lnTo>
                  <a:pt x="196500" y="735330"/>
                </a:lnTo>
                <a:lnTo>
                  <a:pt x="235198" y="704850"/>
                </a:lnTo>
                <a:lnTo>
                  <a:pt x="233792" y="701040"/>
                </a:lnTo>
                <a:lnTo>
                  <a:pt x="231653" y="698500"/>
                </a:lnTo>
                <a:lnTo>
                  <a:pt x="228782" y="697230"/>
                </a:lnTo>
                <a:lnTo>
                  <a:pt x="227128" y="690880"/>
                </a:lnTo>
                <a:lnTo>
                  <a:pt x="229289" y="688340"/>
                </a:lnTo>
                <a:lnTo>
                  <a:pt x="231746" y="687070"/>
                </a:lnTo>
                <a:lnTo>
                  <a:pt x="234498" y="684530"/>
                </a:lnTo>
                <a:lnTo>
                  <a:pt x="233462" y="678180"/>
                </a:lnTo>
                <a:lnTo>
                  <a:pt x="228240" y="674370"/>
                </a:lnTo>
                <a:lnTo>
                  <a:pt x="225742" y="671830"/>
                </a:lnTo>
                <a:lnTo>
                  <a:pt x="223126" y="661670"/>
                </a:lnTo>
                <a:lnTo>
                  <a:pt x="224865" y="659130"/>
                </a:lnTo>
                <a:lnTo>
                  <a:pt x="226788" y="655320"/>
                </a:lnTo>
                <a:lnTo>
                  <a:pt x="228896" y="651510"/>
                </a:lnTo>
                <a:lnTo>
                  <a:pt x="251635" y="636270"/>
                </a:lnTo>
                <a:lnTo>
                  <a:pt x="271250" y="627380"/>
                </a:lnTo>
                <a:lnTo>
                  <a:pt x="287252" y="628650"/>
                </a:lnTo>
                <a:lnTo>
                  <a:pt x="466233" y="628650"/>
                </a:lnTo>
                <a:lnTo>
                  <a:pt x="433836" y="637540"/>
                </a:lnTo>
                <a:lnTo>
                  <a:pt x="410701" y="640080"/>
                </a:lnTo>
                <a:lnTo>
                  <a:pt x="395985" y="643890"/>
                </a:lnTo>
                <a:lnTo>
                  <a:pt x="361104" y="656590"/>
                </a:lnTo>
                <a:lnTo>
                  <a:pt x="342875" y="665480"/>
                </a:lnTo>
                <a:lnTo>
                  <a:pt x="339026" y="669290"/>
                </a:lnTo>
                <a:lnTo>
                  <a:pt x="339883" y="673100"/>
                </a:lnTo>
                <a:lnTo>
                  <a:pt x="338995" y="676910"/>
                </a:lnTo>
                <a:lnTo>
                  <a:pt x="336362" y="679450"/>
                </a:lnTo>
                <a:lnTo>
                  <a:pt x="333931" y="683260"/>
                </a:lnTo>
                <a:lnTo>
                  <a:pt x="331412" y="684530"/>
                </a:lnTo>
                <a:lnTo>
                  <a:pt x="328805" y="685800"/>
                </a:lnTo>
                <a:lnTo>
                  <a:pt x="330065" y="689610"/>
                </a:lnTo>
                <a:lnTo>
                  <a:pt x="330748" y="693420"/>
                </a:lnTo>
                <a:lnTo>
                  <a:pt x="330853" y="697230"/>
                </a:lnTo>
                <a:lnTo>
                  <a:pt x="328655" y="707390"/>
                </a:lnTo>
                <a:lnTo>
                  <a:pt x="330210" y="712470"/>
                </a:lnTo>
                <a:lnTo>
                  <a:pt x="329993" y="723900"/>
                </a:lnTo>
                <a:lnTo>
                  <a:pt x="332560" y="726440"/>
                </a:lnTo>
                <a:lnTo>
                  <a:pt x="333661" y="730250"/>
                </a:lnTo>
                <a:lnTo>
                  <a:pt x="333296" y="735330"/>
                </a:lnTo>
                <a:lnTo>
                  <a:pt x="354861" y="751840"/>
                </a:lnTo>
                <a:lnTo>
                  <a:pt x="365613" y="753110"/>
                </a:lnTo>
                <a:lnTo>
                  <a:pt x="718906" y="753110"/>
                </a:lnTo>
                <a:lnTo>
                  <a:pt x="727328" y="760730"/>
                </a:lnTo>
                <a:lnTo>
                  <a:pt x="729083" y="763270"/>
                </a:lnTo>
                <a:close/>
              </a:path>
              <a:path w="1052830" h="779779">
                <a:moveTo>
                  <a:pt x="894802" y="753110"/>
                </a:moveTo>
                <a:lnTo>
                  <a:pt x="845367" y="753110"/>
                </a:lnTo>
                <a:lnTo>
                  <a:pt x="853504" y="750570"/>
                </a:lnTo>
                <a:lnTo>
                  <a:pt x="857677" y="746760"/>
                </a:lnTo>
                <a:lnTo>
                  <a:pt x="857884" y="745490"/>
                </a:lnTo>
                <a:lnTo>
                  <a:pt x="860004" y="728980"/>
                </a:lnTo>
                <a:lnTo>
                  <a:pt x="892666" y="728980"/>
                </a:lnTo>
                <a:lnTo>
                  <a:pt x="894240" y="746760"/>
                </a:lnTo>
                <a:lnTo>
                  <a:pt x="872331" y="746760"/>
                </a:lnTo>
                <a:lnTo>
                  <a:pt x="872839" y="751840"/>
                </a:lnTo>
                <a:lnTo>
                  <a:pt x="894689" y="751840"/>
                </a:lnTo>
                <a:lnTo>
                  <a:pt x="894802" y="753110"/>
                </a:lnTo>
                <a:close/>
              </a:path>
              <a:path w="1052830" h="779779">
                <a:moveTo>
                  <a:pt x="832328" y="737870"/>
                </a:moveTo>
                <a:lnTo>
                  <a:pt x="835184" y="734060"/>
                </a:lnTo>
                <a:lnTo>
                  <a:pt x="834286" y="735330"/>
                </a:lnTo>
                <a:lnTo>
                  <a:pt x="832328" y="737870"/>
                </a:lnTo>
                <a:close/>
              </a:path>
              <a:path w="1052830" h="779779">
                <a:moveTo>
                  <a:pt x="852028" y="737870"/>
                </a:moveTo>
                <a:lnTo>
                  <a:pt x="832328" y="737870"/>
                </a:lnTo>
                <a:lnTo>
                  <a:pt x="834286" y="735330"/>
                </a:lnTo>
                <a:lnTo>
                  <a:pt x="835184" y="734060"/>
                </a:lnTo>
                <a:lnTo>
                  <a:pt x="855382" y="734060"/>
                </a:lnTo>
                <a:lnTo>
                  <a:pt x="852028" y="737870"/>
                </a:lnTo>
                <a:close/>
              </a:path>
              <a:path w="1052830" h="779779">
                <a:moveTo>
                  <a:pt x="848674" y="741680"/>
                </a:moveTo>
                <a:lnTo>
                  <a:pt x="827999" y="741680"/>
                </a:lnTo>
                <a:lnTo>
                  <a:pt x="830834" y="739140"/>
                </a:lnTo>
                <a:lnTo>
                  <a:pt x="850910" y="739140"/>
                </a:lnTo>
                <a:lnTo>
                  <a:pt x="848674" y="741680"/>
                </a:lnTo>
                <a:close/>
              </a:path>
              <a:path w="1052830" h="779779">
                <a:moveTo>
                  <a:pt x="858373" y="741680"/>
                </a:moveTo>
                <a:lnTo>
                  <a:pt x="848674" y="741680"/>
                </a:lnTo>
                <a:lnTo>
                  <a:pt x="850910" y="739140"/>
                </a:lnTo>
                <a:lnTo>
                  <a:pt x="858699" y="739140"/>
                </a:lnTo>
                <a:lnTo>
                  <a:pt x="858373" y="741680"/>
                </a:lnTo>
                <a:close/>
              </a:path>
              <a:path w="1052830" h="779779">
                <a:moveTo>
                  <a:pt x="846438" y="744220"/>
                </a:moveTo>
                <a:lnTo>
                  <a:pt x="825936" y="744220"/>
                </a:lnTo>
                <a:lnTo>
                  <a:pt x="827027" y="742950"/>
                </a:lnTo>
                <a:lnTo>
                  <a:pt x="847556" y="742950"/>
                </a:lnTo>
                <a:lnTo>
                  <a:pt x="846438" y="744220"/>
                </a:lnTo>
                <a:close/>
              </a:path>
              <a:path w="1052830" h="779779">
                <a:moveTo>
                  <a:pt x="858047" y="744220"/>
                </a:moveTo>
                <a:lnTo>
                  <a:pt x="846438" y="744220"/>
                </a:lnTo>
                <a:lnTo>
                  <a:pt x="847556" y="742950"/>
                </a:lnTo>
                <a:lnTo>
                  <a:pt x="858210" y="742950"/>
                </a:lnTo>
                <a:lnTo>
                  <a:pt x="858047" y="744220"/>
                </a:lnTo>
                <a:close/>
              </a:path>
              <a:path w="1052830" h="779779">
                <a:moveTo>
                  <a:pt x="844233" y="751840"/>
                </a:moveTo>
                <a:lnTo>
                  <a:pt x="823193" y="751840"/>
                </a:lnTo>
                <a:lnTo>
                  <a:pt x="824723" y="746760"/>
                </a:lnTo>
                <a:lnTo>
                  <a:pt x="844202" y="746760"/>
                </a:lnTo>
                <a:lnTo>
                  <a:pt x="841966" y="749300"/>
                </a:lnTo>
                <a:lnTo>
                  <a:pt x="844233" y="751840"/>
                </a:lnTo>
                <a:close/>
              </a:path>
              <a:path w="1052830" h="779779">
                <a:moveTo>
                  <a:pt x="849435" y="751840"/>
                </a:moveTo>
                <a:lnTo>
                  <a:pt x="844233" y="751840"/>
                </a:lnTo>
                <a:lnTo>
                  <a:pt x="841966" y="749300"/>
                </a:lnTo>
                <a:lnTo>
                  <a:pt x="844202" y="746760"/>
                </a:lnTo>
                <a:lnTo>
                  <a:pt x="857677" y="746760"/>
                </a:lnTo>
                <a:lnTo>
                  <a:pt x="853504" y="750570"/>
                </a:lnTo>
                <a:lnTo>
                  <a:pt x="849435" y="751840"/>
                </a:lnTo>
                <a:close/>
              </a:path>
              <a:path w="1052830" h="779779">
                <a:moveTo>
                  <a:pt x="894689" y="751840"/>
                </a:moveTo>
                <a:lnTo>
                  <a:pt x="872839" y="751840"/>
                </a:lnTo>
                <a:lnTo>
                  <a:pt x="872331" y="746760"/>
                </a:lnTo>
                <a:lnTo>
                  <a:pt x="894240" y="746760"/>
                </a:lnTo>
                <a:lnTo>
                  <a:pt x="894689" y="751840"/>
                </a:lnTo>
                <a:close/>
              </a:path>
              <a:path w="1052830" h="779779">
                <a:moveTo>
                  <a:pt x="729961" y="764540"/>
                </a:moveTo>
                <a:lnTo>
                  <a:pt x="157784" y="764540"/>
                </a:lnTo>
                <a:lnTo>
                  <a:pt x="165477" y="751840"/>
                </a:lnTo>
                <a:lnTo>
                  <a:pt x="182563" y="751840"/>
                </a:lnTo>
                <a:lnTo>
                  <a:pt x="183379" y="755650"/>
                </a:lnTo>
                <a:lnTo>
                  <a:pt x="182938" y="759460"/>
                </a:lnTo>
                <a:lnTo>
                  <a:pt x="181241" y="763270"/>
                </a:lnTo>
                <a:lnTo>
                  <a:pt x="729083" y="763270"/>
                </a:lnTo>
                <a:lnTo>
                  <a:pt x="729961" y="764540"/>
                </a:lnTo>
                <a:close/>
              </a:path>
              <a:path w="1052830" h="779779">
                <a:moveTo>
                  <a:pt x="392025" y="753110"/>
                </a:moveTo>
                <a:lnTo>
                  <a:pt x="365613" y="753110"/>
                </a:lnTo>
                <a:lnTo>
                  <a:pt x="375558" y="751840"/>
                </a:lnTo>
                <a:lnTo>
                  <a:pt x="392025" y="753110"/>
                </a:lnTo>
                <a:close/>
              </a:path>
              <a:path w="1052830" h="779779">
                <a:moveTo>
                  <a:pt x="413264" y="753110"/>
                </a:moveTo>
                <a:lnTo>
                  <a:pt x="392025" y="753110"/>
                </a:lnTo>
                <a:lnTo>
                  <a:pt x="402799" y="751840"/>
                </a:lnTo>
                <a:lnTo>
                  <a:pt x="413264" y="753110"/>
                </a:lnTo>
                <a:close/>
              </a:path>
              <a:path w="1052830" h="779779">
                <a:moveTo>
                  <a:pt x="441063" y="753110"/>
                </a:moveTo>
                <a:lnTo>
                  <a:pt x="413264" y="753110"/>
                </a:lnTo>
                <a:lnTo>
                  <a:pt x="423836" y="751840"/>
                </a:lnTo>
                <a:lnTo>
                  <a:pt x="441063" y="753110"/>
                </a:lnTo>
                <a:close/>
              </a:path>
              <a:path w="1052830" h="779779">
                <a:moveTo>
                  <a:pt x="868334" y="768350"/>
                </a:moveTo>
                <a:lnTo>
                  <a:pt x="135740" y="768350"/>
                </a:lnTo>
                <a:lnTo>
                  <a:pt x="136627" y="755650"/>
                </a:lnTo>
                <a:lnTo>
                  <a:pt x="139259" y="754380"/>
                </a:lnTo>
                <a:lnTo>
                  <a:pt x="152114" y="753110"/>
                </a:lnTo>
                <a:lnTo>
                  <a:pt x="157047" y="754380"/>
                </a:lnTo>
                <a:lnTo>
                  <a:pt x="158322" y="758190"/>
                </a:lnTo>
                <a:lnTo>
                  <a:pt x="158568" y="762000"/>
                </a:lnTo>
                <a:lnTo>
                  <a:pt x="157784" y="764540"/>
                </a:lnTo>
                <a:lnTo>
                  <a:pt x="729961" y="764540"/>
                </a:lnTo>
                <a:lnTo>
                  <a:pt x="734431" y="765810"/>
                </a:lnTo>
                <a:lnTo>
                  <a:pt x="878735" y="765810"/>
                </a:lnTo>
                <a:lnTo>
                  <a:pt x="877032" y="767080"/>
                </a:lnTo>
                <a:lnTo>
                  <a:pt x="868334" y="768350"/>
                </a:lnTo>
                <a:close/>
              </a:path>
              <a:path w="1052830" h="779779">
                <a:moveTo>
                  <a:pt x="913947" y="779780"/>
                </a:moveTo>
                <a:lnTo>
                  <a:pt x="705" y="779780"/>
                </a:lnTo>
                <a:lnTo>
                  <a:pt x="0" y="763270"/>
                </a:lnTo>
                <a:lnTo>
                  <a:pt x="2255" y="760730"/>
                </a:lnTo>
                <a:lnTo>
                  <a:pt x="50160" y="767080"/>
                </a:lnTo>
                <a:lnTo>
                  <a:pt x="135740" y="768350"/>
                </a:lnTo>
                <a:lnTo>
                  <a:pt x="868334" y="768350"/>
                </a:lnTo>
                <a:lnTo>
                  <a:pt x="859637" y="769620"/>
                </a:lnTo>
                <a:lnTo>
                  <a:pt x="878359" y="770890"/>
                </a:lnTo>
                <a:lnTo>
                  <a:pt x="894021" y="770890"/>
                </a:lnTo>
                <a:lnTo>
                  <a:pt x="893919" y="772160"/>
                </a:lnTo>
                <a:lnTo>
                  <a:pt x="895271" y="774700"/>
                </a:lnTo>
                <a:lnTo>
                  <a:pt x="898177" y="777240"/>
                </a:lnTo>
                <a:lnTo>
                  <a:pt x="913947" y="779780"/>
                </a:lnTo>
                <a:close/>
              </a:path>
              <a:path w="1052830" h="779779">
                <a:moveTo>
                  <a:pt x="894021" y="770890"/>
                </a:moveTo>
                <a:lnTo>
                  <a:pt x="878359" y="770890"/>
                </a:lnTo>
                <a:lnTo>
                  <a:pt x="887641" y="768350"/>
                </a:lnTo>
                <a:lnTo>
                  <a:pt x="892895" y="768350"/>
                </a:lnTo>
                <a:lnTo>
                  <a:pt x="894122" y="769620"/>
                </a:lnTo>
                <a:lnTo>
                  <a:pt x="894021" y="77089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1EF302-AAB3-23CB-3C61-DEE7CF831976}"/>
              </a:ext>
            </a:extLst>
          </p:cNvPr>
          <p:cNvGrpSpPr/>
          <p:nvPr/>
        </p:nvGrpSpPr>
        <p:grpSpPr>
          <a:xfrm>
            <a:off x="7843273" y="7072884"/>
            <a:ext cx="1224114" cy="988017"/>
            <a:chOff x="5634149" y="7302339"/>
            <a:chExt cx="1381314" cy="1064217"/>
          </a:xfrm>
        </p:grpSpPr>
        <p:sp>
          <p:nvSpPr>
            <p:cNvPr id="6" name="object 6"/>
            <p:cNvSpPr/>
            <p:nvPr/>
          </p:nvSpPr>
          <p:spPr>
            <a:xfrm>
              <a:off x="6378114" y="7568381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2482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6271299" y="7834426"/>
              <a:ext cx="637540" cy="532130"/>
            </a:xfrm>
            <a:custGeom>
              <a:avLst/>
              <a:gdLst/>
              <a:ahLst/>
              <a:cxnLst/>
              <a:rect l="l" t="t" r="r" b="b"/>
              <a:pathLst>
                <a:path w="637540" h="532129">
                  <a:moveTo>
                    <a:pt x="318579" y="266039"/>
                  </a:moveTo>
                  <a:lnTo>
                    <a:pt x="53403" y="266039"/>
                  </a:lnTo>
                  <a:lnTo>
                    <a:pt x="0" y="532079"/>
                  </a:lnTo>
                  <a:lnTo>
                    <a:pt x="265176" y="532079"/>
                  </a:lnTo>
                  <a:lnTo>
                    <a:pt x="318579" y="266039"/>
                  </a:lnTo>
                  <a:close/>
                </a:path>
                <a:path w="637540" h="532129">
                  <a:moveTo>
                    <a:pt x="637159" y="0"/>
                  </a:moveTo>
                  <a:lnTo>
                    <a:pt x="371983" y="0"/>
                  </a:lnTo>
                  <a:lnTo>
                    <a:pt x="318579" y="266039"/>
                  </a:lnTo>
                  <a:lnTo>
                    <a:pt x="584682" y="266039"/>
                  </a:lnTo>
                  <a:lnTo>
                    <a:pt x="637159" y="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6696694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6165420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4149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5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5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4256" y="309722"/>
            <a:ext cx="7933544" cy="8529478"/>
            <a:chOff x="1204019" y="486078"/>
            <a:chExt cx="6568440" cy="9086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019" y="486078"/>
              <a:ext cx="6568380" cy="90868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7544" y="4253191"/>
              <a:ext cx="3377568" cy="165162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spc="70" dirty="0"/>
              <a:t>P</a:t>
            </a:r>
            <a:r>
              <a:rPr spc="25" dirty="0"/>
              <a:t>a</a:t>
            </a:r>
            <a:r>
              <a:rPr spc="136" dirty="0"/>
              <a:t>g</a:t>
            </a:r>
            <a:r>
              <a:rPr spc="36" dirty="0"/>
              <a:t>e</a:t>
            </a:r>
            <a:r>
              <a:rPr spc="-94" dirty="0"/>
              <a:t> </a:t>
            </a:r>
            <a:r>
              <a:rPr spc="125" dirty="0"/>
              <a:t>6</a:t>
            </a:r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52576" y="1123352"/>
            <a:ext cx="3776063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Field studies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15670"/>
            <a:ext cx="1014094" cy="532130"/>
            <a:chOff x="5981679" y="777243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95907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6"/>
                  </a:lnTo>
                  <a:lnTo>
                    <a:pt x="0" y="331064"/>
                  </a:lnTo>
                  <a:lnTo>
                    <a:pt x="0" y="19046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7" y="0"/>
                  </a:lnTo>
                  <a:lnTo>
                    <a:pt x="812600" y="0"/>
                  </a:lnTo>
                  <a:lnTo>
                    <a:pt x="820013" y="1496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6"/>
                  </a:lnTo>
                  <a:lnTo>
                    <a:pt x="831647" y="331064"/>
                  </a:lnTo>
                  <a:lnTo>
                    <a:pt x="830151" y="338476"/>
                  </a:lnTo>
                  <a:lnTo>
                    <a:pt x="826068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20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77724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67730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A87E31-FD4E-DE77-0D46-A64207A95EC6}"/>
              </a:ext>
            </a:extLst>
          </p:cNvPr>
          <p:cNvSpPr txBox="1"/>
          <p:nvPr/>
        </p:nvSpPr>
        <p:spPr>
          <a:xfrm>
            <a:off x="1152576" y="2667000"/>
            <a:ext cx="7915224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D" dirty="0"/>
              <a:t>	</a:t>
            </a:r>
            <a:r>
              <a:rPr lang="en-ID" dirty="0" err="1"/>
              <a:t>Aplikasi</a:t>
            </a:r>
            <a:r>
              <a:rPr lang="en-ID" dirty="0"/>
              <a:t> MEMIKAT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remaja</a:t>
            </a:r>
            <a:r>
              <a:rPr lang="en-ID" dirty="0"/>
              <a:t> </a:t>
            </a:r>
            <a:r>
              <a:rPr lang="en-ID" dirty="0" err="1"/>
              <a:t>mengenali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dan </a:t>
            </a:r>
            <a:r>
              <a:rPr lang="en-ID" dirty="0" err="1"/>
              <a:t>bakat</a:t>
            </a:r>
            <a:r>
              <a:rPr lang="en-ID" dirty="0"/>
              <a:t>, </a:t>
            </a:r>
            <a:r>
              <a:rPr lang="en-ID" dirty="0" err="1"/>
              <a:t>membimbing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cita-cita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.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user personas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wawancara</a:t>
            </a:r>
            <a:r>
              <a:rPr lang="en-ID" dirty="0"/>
              <a:t>, </a:t>
            </a:r>
            <a:r>
              <a:rPr lang="en-ID" dirty="0" err="1"/>
              <a:t>penerapan</a:t>
            </a:r>
            <a:r>
              <a:rPr lang="en-ID" dirty="0"/>
              <a:t> UX Journey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yang </a:t>
            </a:r>
            <a:r>
              <a:rPr lang="en-ID" dirty="0" err="1"/>
              <a:t>efektif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literatur</a:t>
            </a:r>
            <a:r>
              <a:rPr lang="en-ID" dirty="0"/>
              <a:t> </a:t>
            </a:r>
            <a:r>
              <a:rPr lang="en-ID" dirty="0" err="1"/>
              <a:t>psikologi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remaja</a:t>
            </a:r>
            <a:r>
              <a:rPr lang="en-ID" dirty="0"/>
              <a:t> dan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serupa</a:t>
            </a:r>
            <a:r>
              <a:rPr lang="en-ID" dirty="0"/>
              <a:t>.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pengenalan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, </a:t>
            </a:r>
            <a:r>
              <a:rPr lang="en-ID" dirty="0" err="1"/>
              <a:t>efektivitas</a:t>
            </a:r>
            <a:r>
              <a:rPr lang="en-ID" dirty="0"/>
              <a:t> proses </a:t>
            </a:r>
            <a:r>
              <a:rPr lang="en-ID" dirty="0" err="1"/>
              <a:t>penentuan</a:t>
            </a:r>
            <a:r>
              <a:rPr lang="en-ID" dirty="0"/>
              <a:t> </a:t>
            </a:r>
            <a:r>
              <a:rPr lang="en-ID" dirty="0" err="1"/>
              <a:t>karir</a:t>
            </a:r>
            <a:r>
              <a:rPr lang="en-ID" dirty="0"/>
              <a:t>, dan </a:t>
            </a:r>
            <a:r>
              <a:rPr lang="en-ID" dirty="0" err="1"/>
              <a:t>keberlanjutan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.</a:t>
            </a:r>
          </a:p>
          <a:p>
            <a:pPr algn="just"/>
            <a:r>
              <a:rPr lang="en-ID" dirty="0"/>
              <a:t>	Proses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MEMIKAT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identifikasi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dan </a:t>
            </a:r>
            <a:r>
              <a:rPr lang="en-ID" dirty="0" err="1"/>
              <a:t>bakat</a:t>
            </a:r>
            <a:r>
              <a:rPr lang="en-ID" dirty="0"/>
              <a:t>. Uji </a:t>
            </a:r>
            <a:r>
              <a:rPr lang="en-ID" dirty="0" err="1"/>
              <a:t>coba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memvalidasi</a:t>
            </a:r>
            <a:r>
              <a:rPr lang="en-ID" dirty="0"/>
              <a:t> </a:t>
            </a:r>
            <a:r>
              <a:rPr lang="en-ID" dirty="0" err="1"/>
              <a:t>fungsionalitas</a:t>
            </a:r>
            <a:r>
              <a:rPr lang="en-ID" dirty="0"/>
              <a:t> dan </a:t>
            </a:r>
            <a:r>
              <a:rPr lang="en-ID" dirty="0" err="1"/>
              <a:t>efektivitas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. </a:t>
            </a:r>
            <a:r>
              <a:rPr lang="en-ID" dirty="0" err="1"/>
              <a:t>Analisis</a:t>
            </a:r>
            <a:r>
              <a:rPr lang="en-ID" dirty="0"/>
              <a:t> data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statistik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mengevaluasi</a:t>
            </a:r>
            <a:r>
              <a:rPr lang="en-ID" dirty="0"/>
              <a:t> </a:t>
            </a:r>
            <a:r>
              <a:rPr lang="en-ID" dirty="0" err="1"/>
              <a:t>hipotesis</a:t>
            </a:r>
            <a:r>
              <a:rPr lang="en-ID" dirty="0"/>
              <a:t> dan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kesimpulan</a:t>
            </a:r>
            <a:r>
              <a:rPr lang="en-ID" dirty="0"/>
              <a:t>. </a:t>
            </a:r>
            <a:r>
              <a:rPr lang="en-ID" dirty="0" err="1"/>
              <a:t>Ekspektasi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efektivitas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MEMIKAT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remaja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karir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.</a:t>
            </a:r>
          </a:p>
          <a:p>
            <a:pPr algn="just"/>
            <a:r>
              <a:rPr lang="en-ID" dirty="0"/>
              <a:t>	</a:t>
            </a:r>
            <a:r>
              <a:rPr lang="en-ID" dirty="0" err="1"/>
              <a:t>Implikasi</a:t>
            </a:r>
            <a:r>
              <a:rPr lang="en-ID" dirty="0"/>
              <a:t> dan </a:t>
            </a:r>
            <a:r>
              <a:rPr lang="en-ID" dirty="0" err="1"/>
              <a:t>manfaat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karir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remaja</a:t>
            </a:r>
            <a:r>
              <a:rPr lang="en-ID" dirty="0"/>
              <a:t>,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rekomendasi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, dan </a:t>
            </a:r>
            <a:r>
              <a:rPr lang="en-ID" dirty="0" err="1"/>
              <a:t>berkontribusi</a:t>
            </a:r>
            <a:r>
              <a:rPr lang="en-ID" dirty="0"/>
              <a:t> pada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praktis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pengenalan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dan </a:t>
            </a:r>
            <a:r>
              <a:rPr lang="en-ID" dirty="0" err="1"/>
              <a:t>bakat</a:t>
            </a:r>
            <a:r>
              <a:rPr lang="en-ID" dirty="0"/>
              <a:t> pada </a:t>
            </a:r>
            <a:r>
              <a:rPr lang="en-ID" dirty="0" err="1"/>
              <a:t>usia</a:t>
            </a:r>
            <a:r>
              <a:rPr lang="en-ID" dirty="0"/>
              <a:t> </a:t>
            </a:r>
            <a:r>
              <a:rPr lang="en-ID" dirty="0" err="1"/>
              <a:t>remaja</a:t>
            </a:r>
            <a:r>
              <a:rPr lang="en-ID" dirty="0"/>
              <a:t>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735C5-CF6C-B578-2107-B0A49EAD59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177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31596</TotalTime>
  <Words>5565</Words>
  <Application>Microsoft Office PowerPoint</Application>
  <PresentationFormat>Custom</PresentationFormat>
  <Paragraphs>1128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Brush Script MT</vt:lpstr>
      <vt:lpstr>Calibri</vt:lpstr>
      <vt:lpstr>Eurostile</vt:lpstr>
      <vt:lpstr>Gabriola</vt:lpstr>
      <vt:lpstr>Google Sans</vt:lpstr>
      <vt:lpstr>Lucida Sans Unicode</vt:lpstr>
      <vt:lpstr>Tahoma</vt:lpstr>
      <vt:lpstr>Times New Roman</vt:lpstr>
      <vt:lpstr>Trebuchet MS</vt:lpstr>
      <vt:lpstr>Verdana</vt:lpstr>
      <vt:lpstr>Office Theme</vt:lpstr>
      <vt:lpstr>UXJourney</vt:lpstr>
      <vt:lpstr>UXJourney</vt:lpstr>
      <vt:lpstr>UXJourney</vt:lpstr>
      <vt:lpstr>Hello This is my UX Diary</vt:lpstr>
      <vt:lpstr>UXJourney</vt:lpstr>
      <vt:lpstr>UX Journey Activities Checklist</vt:lpstr>
      <vt:lpstr>My Goals</vt:lpstr>
      <vt:lpstr>PowerPoint Presentation</vt:lpstr>
      <vt:lpstr>Field studies</vt:lpstr>
      <vt:lpstr>SWOT analysis</vt:lpstr>
      <vt:lpstr>Competitor</vt:lpstr>
      <vt:lpstr>Hypotheses</vt:lpstr>
      <vt:lpstr>Hypotheses Explanation</vt:lpstr>
      <vt:lpstr>Identify Behavioral Variables</vt:lpstr>
      <vt:lpstr>Variable Explanation</vt:lpstr>
      <vt:lpstr>PowerPoint Presentation</vt:lpstr>
      <vt:lpstr>1 5-minute prepare questions</vt:lpstr>
      <vt:lpstr>Prepared questions</vt:lpstr>
      <vt:lpstr>Creativity is  intelligence  having fun Albert Einstein</vt:lpstr>
      <vt:lpstr>Meet stakeholder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 Interview</vt:lpstr>
      <vt:lpstr>Map Interview</vt:lpstr>
      <vt:lpstr>Significant Behaviour Patterns</vt:lpstr>
      <vt:lpstr>Pattern Explanation</vt:lpstr>
      <vt:lpstr>PowerPoint Presentation</vt:lpstr>
      <vt:lpstr>Synthesize Explanation</vt:lpstr>
      <vt:lpstr>Want your</vt:lpstr>
      <vt:lpstr>Check for Redundancy and Completeness</vt:lpstr>
      <vt:lpstr>Expand Description and Variable</vt:lpstr>
      <vt:lpstr>Persona</vt:lpstr>
      <vt:lpstr>PowerPoint Presentation</vt:lpstr>
      <vt:lpstr>PowerPoint Presentation</vt:lpstr>
      <vt:lpstr>PowerPoint Presentation</vt:lpstr>
      <vt:lpstr>PowerPoint Presentation</vt:lpstr>
      <vt:lpstr>User Scenario and Stories</vt:lpstr>
      <vt:lpstr>PowerPoint Presentation</vt:lpstr>
      <vt:lpstr>Wireframing</vt:lpstr>
      <vt:lpstr>Wireframing</vt:lpstr>
      <vt:lpstr>Wireframing</vt:lpstr>
      <vt:lpstr>Wireframing</vt:lpstr>
      <vt:lpstr>Wireframing</vt:lpstr>
      <vt:lpstr>PowerPoint Presentation</vt:lpstr>
      <vt:lpstr>Qual &amp; Quant</vt:lpstr>
      <vt:lpstr>AB Testing</vt:lpstr>
      <vt:lpstr>AB Testing</vt:lpstr>
      <vt:lpstr>AB Testing</vt:lpstr>
      <vt:lpstr>Verification</vt:lpstr>
      <vt:lpstr>Objective Explanation</vt:lpstr>
      <vt:lpstr>Objective Behavioral Variables</vt:lpstr>
      <vt:lpstr>Acceptance Criteria</vt:lpstr>
      <vt:lpstr>Acceptance Criteria</vt:lpstr>
      <vt:lpstr>Acceptance Criteria</vt:lpstr>
      <vt:lpstr>Acceptance Criteria</vt:lpstr>
      <vt:lpstr>PowerPoint Presentation</vt:lpstr>
      <vt:lpstr>Follow up</vt:lpstr>
      <vt:lpstr>UXJourney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Journey</dc:title>
  <dc:creator>Wahyu kusuma</dc:creator>
  <cp:keywords>DAFQ8Z54f1A,BAD6O5PdSWg</cp:keywords>
  <cp:lastModifiedBy>Fadillah</cp:lastModifiedBy>
  <cp:revision>20</cp:revision>
  <dcterms:created xsi:type="dcterms:W3CDTF">2023-07-19T12:21:58Z</dcterms:created>
  <dcterms:modified xsi:type="dcterms:W3CDTF">2024-01-09T15:35:12Z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2023-07-19T00:00:00Z</vt:filetime>
  </property>
</Properties>
</file>